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php" ContentType="image/jpeg"/>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83"/>
  </p:notesMasterIdLst>
  <p:handoutMasterIdLst>
    <p:handoutMasterId r:id="rId84"/>
  </p:handoutMasterIdLst>
  <p:sldIdLst>
    <p:sldId id="579" r:id="rId2"/>
    <p:sldId id="541" r:id="rId3"/>
    <p:sldId id="456" r:id="rId4"/>
    <p:sldId id="424" r:id="rId5"/>
    <p:sldId id="425" r:id="rId6"/>
    <p:sldId id="457" r:id="rId7"/>
    <p:sldId id="428" r:id="rId8"/>
    <p:sldId id="279" r:id="rId9"/>
    <p:sldId id="465" r:id="rId10"/>
    <p:sldId id="463" r:id="rId11"/>
    <p:sldId id="623" r:id="rId12"/>
    <p:sldId id="281" r:id="rId13"/>
    <p:sldId id="360" r:id="rId14"/>
    <p:sldId id="464" r:id="rId15"/>
    <p:sldId id="462" r:id="rId16"/>
    <p:sldId id="361" r:id="rId17"/>
    <p:sldId id="414" r:id="rId18"/>
    <p:sldId id="624" r:id="rId19"/>
    <p:sldId id="363" r:id="rId20"/>
    <p:sldId id="364" r:id="rId21"/>
    <p:sldId id="458" r:id="rId22"/>
    <p:sldId id="597" r:id="rId23"/>
    <p:sldId id="547" r:id="rId24"/>
    <p:sldId id="548" r:id="rId25"/>
    <p:sldId id="550" r:id="rId26"/>
    <p:sldId id="551" r:id="rId27"/>
    <p:sldId id="552" r:id="rId28"/>
    <p:sldId id="625" r:id="rId29"/>
    <p:sldId id="560" r:id="rId30"/>
    <p:sldId id="561" r:id="rId31"/>
    <p:sldId id="565" r:id="rId32"/>
    <p:sldId id="562" r:id="rId33"/>
    <p:sldId id="563" r:id="rId34"/>
    <p:sldId id="564" r:id="rId35"/>
    <p:sldId id="542" r:id="rId36"/>
    <p:sldId id="543" r:id="rId37"/>
    <p:sldId id="544" r:id="rId38"/>
    <p:sldId id="545" r:id="rId39"/>
    <p:sldId id="546" r:id="rId40"/>
    <p:sldId id="580" r:id="rId41"/>
    <p:sldId id="582" r:id="rId42"/>
    <p:sldId id="590" r:id="rId43"/>
    <p:sldId id="591" r:id="rId44"/>
    <p:sldId id="601" r:id="rId45"/>
    <p:sldId id="531" r:id="rId46"/>
    <p:sldId id="490" r:id="rId47"/>
    <p:sldId id="491" r:id="rId48"/>
    <p:sldId id="492" r:id="rId49"/>
    <p:sldId id="495" r:id="rId50"/>
    <p:sldId id="497" r:id="rId51"/>
    <p:sldId id="499" r:id="rId52"/>
    <p:sldId id="532" r:id="rId53"/>
    <p:sldId id="592" r:id="rId54"/>
    <p:sldId id="469" r:id="rId55"/>
    <p:sldId id="533" r:id="rId56"/>
    <p:sldId id="534" r:id="rId57"/>
    <p:sldId id="569" r:id="rId58"/>
    <p:sldId id="599" r:id="rId59"/>
    <p:sldId id="505" r:id="rId60"/>
    <p:sldId id="594" r:id="rId61"/>
    <p:sldId id="595" r:id="rId62"/>
    <p:sldId id="537" r:id="rId63"/>
    <p:sldId id="539" r:id="rId64"/>
    <p:sldId id="570" r:id="rId65"/>
    <p:sldId id="619" r:id="rId66"/>
    <p:sldId id="620" r:id="rId67"/>
    <p:sldId id="621" r:id="rId68"/>
    <p:sldId id="536" r:id="rId69"/>
    <p:sldId id="516" r:id="rId70"/>
    <p:sldId id="518" r:id="rId71"/>
    <p:sldId id="540" r:id="rId72"/>
    <p:sldId id="618" r:id="rId73"/>
    <p:sldId id="596" r:id="rId74"/>
    <p:sldId id="522" r:id="rId75"/>
    <p:sldId id="523" r:id="rId76"/>
    <p:sldId id="524" r:id="rId77"/>
    <p:sldId id="556" r:id="rId78"/>
    <p:sldId id="555" r:id="rId79"/>
    <p:sldId id="525" r:id="rId80"/>
    <p:sldId id="626" r:id="rId81"/>
    <p:sldId id="627" r:id="rId82"/>
  </p:sldIdLst>
  <p:sldSz cx="9144000" cy="6858000" type="screen4x3"/>
  <p:notesSz cx="6648450" cy="9782175"/>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华文行楷" panose="0201080004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华文行楷" panose="0201080004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华文行楷" panose="0201080004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华文行楷" panose="0201080004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华文行楷" panose="0201080004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华文行楷" panose="0201080004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华文行楷" panose="0201080004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华文行楷" panose="0201080004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华文行楷" panose="020108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00"/>
    <a:srgbClr val="FF0000"/>
    <a:srgbClr val="996600"/>
    <a:srgbClr val="FF9900"/>
    <a:srgbClr val="663300"/>
    <a:srgbClr val="894400"/>
    <a:srgbClr val="A45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4" autoAdjust="0"/>
    <p:restoredTop sz="95244" autoAdjust="0"/>
  </p:normalViewPr>
  <p:slideViewPr>
    <p:cSldViewPr>
      <p:cViewPr varScale="1">
        <p:scale>
          <a:sx n="86" d="100"/>
          <a:sy n="86" d="100"/>
        </p:scale>
        <p:origin x="466"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4" d="100"/>
          <a:sy n="74" d="100"/>
        </p:scale>
        <p:origin x="-2064" y="-9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AU"/>
          </a:p>
        </p:txBody>
      </p:sp>
      <p:sp>
        <p:nvSpPr>
          <p:cNvPr id="71683" name="Rectangle 3"/>
          <p:cNvSpPr>
            <a:spLocks noGrp="1" noChangeArrowheads="1"/>
          </p:cNvSpPr>
          <p:nvPr>
            <p:ph type="dt" sz="quarter" idx="1"/>
          </p:nvPr>
        </p:nvSpPr>
        <p:spPr bwMode="auto">
          <a:xfrm>
            <a:off x="3733800" y="0"/>
            <a:ext cx="28956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AU"/>
          </a:p>
        </p:txBody>
      </p:sp>
      <p:sp>
        <p:nvSpPr>
          <p:cNvPr id="71684" name="Rectangle 4"/>
          <p:cNvSpPr>
            <a:spLocks noGrp="1" noChangeArrowheads="1"/>
          </p:cNvSpPr>
          <p:nvPr>
            <p:ph type="ftr" sz="quarter" idx="2"/>
          </p:nvPr>
        </p:nvSpPr>
        <p:spPr bwMode="auto">
          <a:xfrm>
            <a:off x="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AU"/>
          </a:p>
        </p:txBody>
      </p:sp>
      <p:sp>
        <p:nvSpPr>
          <p:cNvPr id="71685" name="Rectangle 5"/>
          <p:cNvSpPr>
            <a:spLocks noGrp="1" noChangeArrowheads="1"/>
          </p:cNvSpPr>
          <p:nvPr>
            <p:ph type="sldNum" sz="quarter" idx="3"/>
          </p:nvPr>
        </p:nvSpPr>
        <p:spPr bwMode="auto">
          <a:xfrm>
            <a:off x="3733800" y="9296400"/>
            <a:ext cx="2895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805E269-C62A-4AD0-BA09-548024605E0F}" type="slidenum">
              <a:rPr lang="en-AU" altLang="zh-CN"/>
              <a:pPr>
                <a:defRPr/>
              </a:pPr>
              <a:t>‹#›</a:t>
            </a:fld>
            <a:endParaRPr lang="en-AU"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a:endParaRPr lang="zh-CN" altLang="en-US" dirty="0" smtClean="0"/>
          </a:p>
        </p:txBody>
      </p:sp>
    </p:spTree>
    <p:extLst>
      <p:ext uri="{BB962C8B-B14F-4D97-AF65-F5344CB8AC3E}">
        <p14:creationId xmlns:p14="http://schemas.microsoft.com/office/powerpoint/2010/main" val="3223216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7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latin typeface="Arial" panose="020B0604020202020204" pitchFamily="34" charset="0"/>
              <a:ea typeface="TT162o00"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68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dirty="0" smtClean="0">
              <a:solidFill>
                <a:srgbClr val="00FF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89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0" dirty="0" smtClean="0">
              <a:latin typeface="Arial" panose="020B0604020202020204" pitchFamily="34" charset="0"/>
              <a:ea typeface="TT162o00"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b="1"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p:txBody>
      </p:sp>
    </p:spTree>
    <p:extLst>
      <p:ext uri="{BB962C8B-B14F-4D97-AF65-F5344CB8AC3E}">
        <p14:creationId xmlns:p14="http://schemas.microsoft.com/office/powerpoint/2010/main" val="2606563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50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ea typeface="TT162o00"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00" dirty="0" smtClean="0">
              <a:ea typeface="TT162o00"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91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529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734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solidFill>
                <a:srgbClr val="00FF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451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56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861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065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extLst>
      <p:ext uri="{BB962C8B-B14F-4D97-AF65-F5344CB8AC3E}">
        <p14:creationId xmlns:p14="http://schemas.microsoft.com/office/powerpoint/2010/main" val="4214340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4109927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782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57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98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60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80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11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52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83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445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zh-CN" alt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1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46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solidFill>
                <a:srgbClr val="FFFF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latin typeface="Arial" panose="020B0604020202020204" pitchFamily="34" charset="0"/>
              <a:ea typeface="黑体" panose="02010609060101010101" pitchFamily="49"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latin typeface="Arial" panose="020B0604020202020204" pitchFamily="34" charset="0"/>
              <a:ea typeface="黑体" panose="02010609060101010101" pitchFamily="49"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endParaRPr lang="zh-CN" altLang="en-US" sz="80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1400" dirty="0" smtClean="0">
              <a:latin typeface="华文新魏" panose="02010800040101010101" pitchFamily="2" charset="-122"/>
              <a:ea typeface="华文新魏" panose="0201080004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xfrm>
            <a:off x="879475" y="735013"/>
            <a:ext cx="4889500" cy="3667125"/>
          </a:xfrm>
          <a:prstGeom prst="rect">
            <a:avLst/>
          </a:prstGeom>
          <a:solidFill>
            <a:srgbClr val="FFFFFF"/>
          </a:solidFill>
          <a:ln>
            <a:solidFill>
              <a:srgbClr val="000000"/>
            </a:solidFill>
            <a:miter lim="800000"/>
            <a:headEnd/>
            <a:tailEnd/>
          </a:ln>
        </p:spPr>
      </p:sp>
      <p:sp>
        <p:nvSpPr>
          <p:cNvPr id="136195" name="Rectangle 3"/>
          <p:cNvSpPr>
            <a:spLocks noGrp="1" noChangeArrowheads="1"/>
          </p:cNvSpPr>
          <p:nvPr>
            <p:ph type="body" idx="1"/>
          </p:nvPr>
        </p:nvSpPr>
        <p:spPr bwMode="auto">
          <a:xfrm>
            <a:off x="885825" y="4646613"/>
            <a:ext cx="4876800" cy="4400550"/>
          </a:xfrm>
          <a:prstGeom prst="rect">
            <a:avLst/>
          </a:prstGeom>
          <a:solidFill>
            <a:srgbClr val="FFFFFF"/>
          </a:solidFill>
          <a:ln>
            <a:solidFill>
              <a:srgbClr val="000000"/>
            </a:solidFill>
            <a:miter lim="800000"/>
            <a:headEnd/>
            <a:tailEnd/>
          </a:ln>
        </p:spPr>
        <p:txBody>
          <a:bodyPr lIns="86667" tIns="43333" rIns="86667" bIns="43333"/>
          <a:lstStyle/>
          <a:p>
            <a:endParaRPr lang="zh-CN"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53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ea typeface="楷体_GB2312" pitchFamily="49"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02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23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43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zh-CN" alt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400" i="1"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87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077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endParaRPr lang="zh-CN" alt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48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extLst>
      <p:ext uri="{BB962C8B-B14F-4D97-AF65-F5344CB8AC3E}">
        <p14:creationId xmlns:p14="http://schemas.microsoft.com/office/powerpoint/2010/main" val="30110105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486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extLst>
      <p:ext uri="{BB962C8B-B14F-4D97-AF65-F5344CB8AC3E}">
        <p14:creationId xmlns:p14="http://schemas.microsoft.com/office/powerpoint/2010/main" val="29327240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extLst>
      <p:ext uri="{BB962C8B-B14F-4D97-AF65-F5344CB8AC3E}">
        <p14:creationId xmlns:p14="http://schemas.microsoft.com/office/powerpoint/2010/main" val="34220752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solidFill>
                <a:srgbClr val="00FF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510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715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920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pPr>
            <a:endParaRPr lang="zh-CN" altLang="en-US" sz="1000"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bwMode="auto">
          <a:xfrm>
            <a:off x="914400" y="762000"/>
            <a:ext cx="4876800" cy="36576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Rectangle 3"/>
          <p:cNvSpPr>
            <a:spLocks noGrp="1" noChangeArrowheads="1"/>
          </p:cNvSpPr>
          <p:nvPr>
            <p:ph type="body" idx="1"/>
          </p:nvPr>
        </p:nvSpPr>
        <p:spPr bwMode="auto">
          <a:xfrm>
            <a:off x="914400" y="4648200"/>
            <a:ext cx="4876800" cy="4419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eaLnBrk="1" hangingPunct="1"/>
            <a:endParaRPr lang="zh-CN"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a typeface="TT162o00"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xfrm>
            <a:off x="879475" y="733425"/>
            <a:ext cx="4889500" cy="366871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备注占位符 2"/>
          <p:cNvSpPr>
            <a:spLocks noGrp="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3539"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5587"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p:cNvSpPr>
          <p:nvPr>
            <p:ph type="sldImg"/>
          </p:nvPr>
        </p:nvSpPr>
        <p:spPr bwMode="auto">
          <a:xfrm>
            <a:off x="1122363" y="1222375"/>
            <a:ext cx="4403725" cy="3302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备注占位符 2"/>
          <p:cNvSpPr>
            <a:spLocks noGrp="1"/>
          </p:cNvSpPr>
          <p:nvPr>
            <p:ph type="body" idx="1"/>
          </p:nvPr>
        </p:nvSpPr>
        <p:spPr bwMode="auto">
          <a:xfrm>
            <a:off x="665163" y="4706938"/>
            <a:ext cx="5318125" cy="38528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Tree>
    <p:extLst>
      <p:ext uri="{BB962C8B-B14F-4D97-AF65-F5344CB8AC3E}">
        <p14:creationId xmlns:p14="http://schemas.microsoft.com/office/powerpoint/2010/main" val="16377172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22363" y="1222375"/>
            <a:ext cx="4403725" cy="3302000"/>
          </a:xfrm>
          <a:prstGeom prst="rect">
            <a:avLst/>
          </a:prstGeom>
          <a:noFill/>
          <a:ln w="12700">
            <a:solidFill>
              <a:prstClr val="black"/>
            </a:solidFill>
          </a:ln>
        </p:spPr>
      </p:sp>
      <p:sp>
        <p:nvSpPr>
          <p:cNvPr id="3" name="备注占位符 2"/>
          <p:cNvSpPr>
            <a:spLocks noGrp="1"/>
          </p:cNvSpPr>
          <p:nvPr>
            <p:ph type="body" idx="1"/>
          </p:nvPr>
        </p:nvSpPr>
        <p:spPr>
          <a:xfrm>
            <a:off x="665163" y="4706938"/>
            <a:ext cx="5318125" cy="3852862"/>
          </a:xfrm>
          <a:prstGeom prst="rect">
            <a:avLst/>
          </a:prstGeom>
        </p:spPr>
        <p:txBody>
          <a:bodyPr/>
          <a:lstStyle/>
          <a:p>
            <a:endParaRPr lang="zh-CN" altLang="en-US" dirty="0"/>
          </a:p>
        </p:txBody>
      </p:sp>
    </p:spTree>
    <p:extLst>
      <p:ext uri="{BB962C8B-B14F-4D97-AF65-F5344CB8AC3E}">
        <p14:creationId xmlns:p14="http://schemas.microsoft.com/office/powerpoint/2010/main" val="421349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8675"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bwMode="auto">
          <a:xfrm>
            <a:off x="879475" y="733425"/>
            <a:ext cx="4889500" cy="366871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23" name="Rectangle 3"/>
          <p:cNvSpPr>
            <a:spLocks noGrp="1" noChangeArrowheads="1"/>
          </p:cNvSpPr>
          <p:nvPr>
            <p:ph type="body" idx="1"/>
          </p:nvPr>
        </p:nvSpPr>
        <p:spPr bwMode="auto">
          <a:xfrm>
            <a:off x="665163" y="4646613"/>
            <a:ext cx="5318125" cy="440213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1" lang="zh-CN" altLang="en-US" dirty="0" smtClean="0">
              <a:solidFill>
                <a:srgbClr val="FFFF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b="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BFDCC97D-D355-44CF-B642-7FB9013DDE9E}" type="datetime1">
              <a:rPr lang="zh-CN" altLang="en-US"/>
              <a:pPr>
                <a:defRPr/>
              </a:pPr>
              <a:t>2019/5/20</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DB38F87B-D273-49E5-A62C-612408A1F265}" type="slidenum">
              <a:rPr lang="zh-CN" altLang="en-US"/>
              <a:pPr>
                <a:defRPr/>
              </a:pPr>
              <a:t>‹#›</a:t>
            </a:fld>
            <a:endParaRPr lang="en-US" altLang="zh-CN"/>
          </a:p>
        </p:txBody>
      </p:sp>
    </p:spTree>
    <p:extLst>
      <p:ext uri="{BB962C8B-B14F-4D97-AF65-F5344CB8AC3E}">
        <p14:creationId xmlns:p14="http://schemas.microsoft.com/office/powerpoint/2010/main" val="21275812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2"/>
          <p:cNvSpPr>
            <a:spLocks noGrp="1" noChangeArrowheads="1"/>
          </p:cNvSpPr>
          <p:nvPr>
            <p:ph type="dt" sz="half" idx="10"/>
          </p:nvPr>
        </p:nvSpPr>
        <p:spPr/>
        <p:txBody>
          <a:bodyPr/>
          <a:lstStyle>
            <a:lvl1pPr>
              <a:defRPr/>
            </a:lvl1pPr>
          </a:lstStyle>
          <a:p>
            <a:pPr>
              <a:defRPr/>
            </a:pPr>
            <a:fld id="{BC810AC3-015D-413A-AAC3-0805F664BCA6}" type="datetime1">
              <a:rPr lang="zh-CN" altLang="en-US"/>
              <a:pPr>
                <a:defRPr/>
              </a:pPr>
              <a:t>2019/5/20</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DE26031B-9716-4628-81CA-05053617EAEC}" type="slidenum">
              <a:rPr lang="zh-CN" altLang="en-US"/>
              <a:pPr>
                <a:defRPr/>
              </a:pPr>
              <a:t>‹#›</a:t>
            </a:fld>
            <a:endParaRPr lang="en-US" altLang="zh-CN"/>
          </a:p>
        </p:txBody>
      </p:sp>
    </p:spTree>
    <p:extLst>
      <p:ext uri="{BB962C8B-B14F-4D97-AF65-F5344CB8AC3E}">
        <p14:creationId xmlns:p14="http://schemas.microsoft.com/office/powerpoint/2010/main" val="289606623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0805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8525" y="908050"/>
            <a:ext cx="4305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dt" sz="half" idx="10"/>
          </p:nvPr>
        </p:nvSpPr>
        <p:spPr/>
        <p:txBody>
          <a:bodyPr/>
          <a:lstStyle>
            <a:lvl1pPr>
              <a:defRPr/>
            </a:lvl1pPr>
          </a:lstStyle>
          <a:p>
            <a:pPr>
              <a:defRPr/>
            </a:pPr>
            <a:fld id="{2051A2FE-3FE9-40BC-A019-472D4E3A9C3D}" type="datetime1">
              <a:rPr lang="zh-CN" altLang="en-US"/>
              <a:pPr>
                <a:defRPr/>
              </a:pPr>
              <a:t>2019/5/20</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93F083ED-E0EC-4037-BAD8-BD41ED5C7D31}" type="slidenum">
              <a:rPr lang="zh-CN" altLang="en-US"/>
              <a:pPr>
                <a:defRPr/>
              </a:pPr>
              <a:t>‹#›</a:t>
            </a:fld>
            <a:endParaRPr lang="en-US" altLang="zh-CN"/>
          </a:p>
        </p:txBody>
      </p:sp>
    </p:spTree>
    <p:extLst>
      <p:ext uri="{BB962C8B-B14F-4D97-AF65-F5344CB8AC3E}">
        <p14:creationId xmlns:p14="http://schemas.microsoft.com/office/powerpoint/2010/main" val="308864738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2"/>
          <p:cNvSpPr>
            <a:spLocks noGrp="1" noChangeArrowheads="1"/>
          </p:cNvSpPr>
          <p:nvPr>
            <p:ph type="dt" sz="half" idx="10"/>
          </p:nvPr>
        </p:nvSpPr>
        <p:spPr/>
        <p:txBody>
          <a:bodyPr/>
          <a:lstStyle>
            <a:lvl1pPr>
              <a:defRPr/>
            </a:lvl1pPr>
          </a:lstStyle>
          <a:p>
            <a:pPr>
              <a:defRPr/>
            </a:pPr>
            <a:fld id="{52AC0021-1520-41C0-8EB5-3963176749D7}" type="datetime1">
              <a:rPr lang="zh-CN" altLang="en-US"/>
              <a:pPr>
                <a:defRPr/>
              </a:pPr>
              <a:t>2019/5/20</a:t>
            </a:fld>
            <a:endParaRPr lang="en-US" altLang="zh-CN"/>
          </a:p>
        </p:txBody>
      </p:sp>
      <p:sp>
        <p:nvSpPr>
          <p:cNvPr id="8" name="Rectangle 13"/>
          <p:cNvSpPr>
            <a:spLocks noGrp="1" noChangeArrowheads="1"/>
          </p:cNvSpPr>
          <p:nvPr>
            <p:ph type="ftr" sz="quarter" idx="11"/>
          </p:nvPr>
        </p:nvSpPr>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p:txBody>
          <a:bodyPr/>
          <a:lstStyle>
            <a:lvl1pPr>
              <a:defRPr/>
            </a:lvl1pPr>
          </a:lstStyle>
          <a:p>
            <a:pPr>
              <a:defRPr/>
            </a:pPr>
            <a:fld id="{715AD2B6-E3F4-4763-B164-73C68F834A36}" type="slidenum">
              <a:rPr lang="zh-CN" altLang="en-US"/>
              <a:pPr>
                <a:defRPr/>
              </a:pPr>
              <a:t>‹#›</a:t>
            </a:fld>
            <a:endParaRPr lang="en-US" altLang="zh-CN"/>
          </a:p>
        </p:txBody>
      </p:sp>
    </p:spTree>
    <p:extLst>
      <p:ext uri="{BB962C8B-B14F-4D97-AF65-F5344CB8AC3E}">
        <p14:creationId xmlns:p14="http://schemas.microsoft.com/office/powerpoint/2010/main" val="221170440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2"/>
          <p:cNvSpPr>
            <a:spLocks noGrp="1" noChangeArrowheads="1"/>
          </p:cNvSpPr>
          <p:nvPr>
            <p:ph type="dt" sz="half" idx="10"/>
          </p:nvPr>
        </p:nvSpPr>
        <p:spPr/>
        <p:txBody>
          <a:bodyPr/>
          <a:lstStyle>
            <a:lvl1pPr>
              <a:defRPr/>
            </a:lvl1pPr>
          </a:lstStyle>
          <a:p>
            <a:pPr>
              <a:defRPr/>
            </a:pPr>
            <a:fld id="{7D2F23DD-817A-4772-B5F5-4D26A012EBB9}" type="datetime1">
              <a:rPr lang="zh-CN" altLang="en-US"/>
              <a:pPr>
                <a:defRPr/>
              </a:pPr>
              <a:t>2019/5/20</a:t>
            </a:fld>
            <a:endParaRPr lang="en-US" altLang="zh-CN"/>
          </a:p>
        </p:txBody>
      </p:sp>
      <p:sp>
        <p:nvSpPr>
          <p:cNvPr id="4" name="Rectangle 13"/>
          <p:cNvSpPr>
            <a:spLocks noGrp="1" noChangeArrowheads="1"/>
          </p:cNvSpPr>
          <p:nvPr>
            <p:ph type="ftr" sz="quarter" idx="11"/>
          </p:nvPr>
        </p:nvSpPr>
        <p:spPr/>
        <p:txBody>
          <a:bodyPr/>
          <a:lstStyle>
            <a:lvl1pPr>
              <a:defRPr/>
            </a:lvl1pPr>
          </a:lstStyle>
          <a:p>
            <a:pPr>
              <a:defRPr/>
            </a:pPr>
            <a:endParaRPr lang="en-US" altLang="zh-CN"/>
          </a:p>
        </p:txBody>
      </p:sp>
      <p:sp>
        <p:nvSpPr>
          <p:cNvPr id="5" name="Rectangle 14"/>
          <p:cNvSpPr>
            <a:spLocks noGrp="1" noChangeArrowheads="1"/>
          </p:cNvSpPr>
          <p:nvPr>
            <p:ph type="sldNum" sz="quarter" idx="12"/>
          </p:nvPr>
        </p:nvSpPr>
        <p:spPr/>
        <p:txBody>
          <a:bodyPr/>
          <a:lstStyle>
            <a:lvl1pPr>
              <a:defRPr/>
            </a:lvl1pPr>
          </a:lstStyle>
          <a:p>
            <a:pPr>
              <a:defRPr/>
            </a:pPr>
            <a:fld id="{F51127E9-DA3D-4870-B9D6-48C75D1EF4E5}" type="slidenum">
              <a:rPr lang="zh-CN" altLang="en-US"/>
              <a:pPr>
                <a:defRPr/>
              </a:pPr>
              <a:t>‹#›</a:t>
            </a:fld>
            <a:endParaRPr lang="en-US" altLang="zh-CN"/>
          </a:p>
        </p:txBody>
      </p:sp>
    </p:spTree>
    <p:extLst>
      <p:ext uri="{BB962C8B-B14F-4D97-AF65-F5344CB8AC3E}">
        <p14:creationId xmlns:p14="http://schemas.microsoft.com/office/powerpoint/2010/main" val="343663409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AB5D3C36-C242-4C61-954A-D19D8F79D9B6}" type="datetime1">
              <a:rPr lang="zh-CN" altLang="en-US"/>
              <a:pPr>
                <a:defRPr/>
              </a:pPr>
              <a:t>2019/5/20</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1D41E17E-E945-4E46-B80B-784BF5639265}" type="slidenum">
              <a:rPr lang="zh-CN" altLang="en-US"/>
              <a:pPr>
                <a:defRPr/>
              </a:pPr>
              <a:t>‹#›</a:t>
            </a:fld>
            <a:endParaRPr lang="en-US" altLang="zh-CN"/>
          </a:p>
        </p:txBody>
      </p:sp>
    </p:spTree>
    <p:extLst>
      <p:ext uri="{BB962C8B-B14F-4D97-AF65-F5344CB8AC3E}">
        <p14:creationId xmlns:p14="http://schemas.microsoft.com/office/powerpoint/2010/main" val="6922793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fld id="{DCA38279-7734-4554-B1A3-C9D4E4EBF544}" type="datetime1">
              <a:rPr lang="zh-CN" altLang="en-US"/>
              <a:pPr>
                <a:defRPr/>
              </a:pPr>
              <a:t>2019/5/20</a:t>
            </a:fld>
            <a:endParaRPr lang="en-US" altLang="zh-CN"/>
          </a:p>
        </p:txBody>
      </p:sp>
      <p:sp>
        <p:nvSpPr>
          <p:cNvPr id="6" name="Rectangle 13"/>
          <p:cNvSpPr>
            <a:spLocks noGrp="1" noChangeArrowheads="1"/>
          </p:cNvSpPr>
          <p:nvPr>
            <p:ph type="ftr" sz="quarter" idx="11"/>
          </p:nvPr>
        </p:nvSpPr>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p:txBody>
          <a:bodyPr/>
          <a:lstStyle>
            <a:lvl1pPr>
              <a:defRPr/>
            </a:lvl1pPr>
          </a:lstStyle>
          <a:p>
            <a:pPr>
              <a:defRPr/>
            </a:pPr>
            <a:fld id="{BA91955B-095B-4F13-B67F-39F53898A8D4}" type="slidenum">
              <a:rPr lang="zh-CN" altLang="en-US"/>
              <a:pPr>
                <a:defRPr/>
              </a:pPr>
              <a:t>‹#›</a:t>
            </a:fld>
            <a:endParaRPr lang="en-US" altLang="zh-CN"/>
          </a:p>
        </p:txBody>
      </p:sp>
    </p:spTree>
    <p:extLst>
      <p:ext uri="{BB962C8B-B14F-4D97-AF65-F5344CB8AC3E}">
        <p14:creationId xmlns:p14="http://schemas.microsoft.com/office/powerpoint/2010/main" val="389984539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E6C7FA3F-AE59-418E-B981-BDA7582AA67A}" type="datetime1">
              <a:rPr lang="zh-CN" altLang="en-US"/>
              <a:pPr>
                <a:defRPr/>
              </a:pPr>
              <a:t>2019/5/20</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B2DB2DE7-BFB1-47C3-9739-84E3F787BA69}" type="slidenum">
              <a:rPr lang="zh-CN" altLang="en-US"/>
              <a:pPr>
                <a:defRPr/>
              </a:pPr>
              <a:t>‹#›</a:t>
            </a:fld>
            <a:endParaRPr lang="en-US" altLang="zh-CN"/>
          </a:p>
        </p:txBody>
      </p:sp>
    </p:spTree>
    <p:extLst>
      <p:ext uri="{BB962C8B-B14F-4D97-AF65-F5344CB8AC3E}">
        <p14:creationId xmlns:p14="http://schemas.microsoft.com/office/powerpoint/2010/main" val="297507062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3075" y="115888"/>
            <a:ext cx="2190750" cy="60499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5" y="115888"/>
            <a:ext cx="6419850" cy="60499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2"/>
          <p:cNvSpPr>
            <a:spLocks noGrp="1" noChangeArrowheads="1"/>
          </p:cNvSpPr>
          <p:nvPr>
            <p:ph type="dt" sz="half" idx="10"/>
          </p:nvPr>
        </p:nvSpPr>
        <p:spPr/>
        <p:txBody>
          <a:bodyPr/>
          <a:lstStyle>
            <a:lvl1pPr>
              <a:defRPr/>
            </a:lvl1pPr>
          </a:lstStyle>
          <a:p>
            <a:pPr>
              <a:defRPr/>
            </a:pPr>
            <a:fld id="{316FFE82-F94C-4AA4-98A5-9E9C59A98F47}" type="datetime1">
              <a:rPr lang="zh-CN" altLang="en-US"/>
              <a:pPr>
                <a:defRPr/>
              </a:pPr>
              <a:t>2019/5/20</a:t>
            </a:fld>
            <a:endParaRPr lang="en-US" altLang="zh-CN"/>
          </a:p>
        </p:txBody>
      </p:sp>
      <p:sp>
        <p:nvSpPr>
          <p:cNvPr id="5" name="Rectangle 13"/>
          <p:cNvSpPr>
            <a:spLocks noGrp="1" noChangeArrowheads="1"/>
          </p:cNvSpPr>
          <p:nvPr>
            <p:ph type="ftr" sz="quarter" idx="11"/>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p:txBody>
          <a:bodyPr/>
          <a:lstStyle>
            <a:lvl1pPr>
              <a:defRPr/>
            </a:lvl1pPr>
          </a:lstStyle>
          <a:p>
            <a:pPr>
              <a:defRPr/>
            </a:pPr>
            <a:fld id="{A541A5E2-F59D-48B7-9AB5-06A3B814D10E}" type="slidenum">
              <a:rPr lang="zh-CN" altLang="en-US"/>
              <a:pPr>
                <a:defRPr/>
              </a:pPr>
              <a:t>‹#›</a:t>
            </a:fld>
            <a:endParaRPr lang="en-US" altLang="zh-CN"/>
          </a:p>
        </p:txBody>
      </p:sp>
    </p:spTree>
    <p:extLst>
      <p:ext uri="{BB962C8B-B14F-4D97-AF65-F5344CB8AC3E}">
        <p14:creationId xmlns:p14="http://schemas.microsoft.com/office/powerpoint/2010/main" val="110639223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chemeClr val="accent2"/>
            </a:gs>
          </a:gsLst>
          <a:lin ang="5400000" scaled="1"/>
        </a:gradFill>
        <a:effectLst/>
      </p:bgPr>
    </p:bg>
    <p:spTree>
      <p:nvGrpSpPr>
        <p:cNvPr id="1" name=""/>
        <p:cNvGrpSpPr/>
        <p:nvPr/>
      </p:nvGrpSpPr>
      <p:grpSpPr>
        <a:xfrm>
          <a:off x="0" y="0"/>
          <a:ext cx="0" cy="0"/>
          <a:chOff x="0" y="0"/>
          <a:chExt cx="0" cy="0"/>
        </a:xfrm>
      </p:grpSpPr>
      <p:sp>
        <p:nvSpPr>
          <p:cNvPr id="77836" name="Rectangle 12"/>
          <p:cNvSpPr>
            <a:spLocks noGrp="1" noChangeArrowheads="1"/>
          </p:cNvSpPr>
          <p:nvPr>
            <p:ph type="dt" sz="half" idx="2"/>
          </p:nvPr>
        </p:nvSpPr>
        <p:spPr bwMode="auto">
          <a:xfrm>
            <a:off x="657225"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0066"/>
                </a:solidFill>
                <a:latin typeface="+mn-lt"/>
                <a:ea typeface="宋体" pitchFamily="2" charset="-122"/>
              </a:defRPr>
            </a:lvl1pPr>
          </a:lstStyle>
          <a:p>
            <a:pPr>
              <a:defRPr/>
            </a:pPr>
            <a:fld id="{41ABC181-B78E-47DB-94AD-E592F0B16A44}" type="datetime1">
              <a:rPr lang="zh-CN" altLang="en-US"/>
              <a:pPr>
                <a:defRPr/>
              </a:pPr>
              <a:t>2019/5/20</a:t>
            </a:fld>
            <a:endParaRPr lang="en-US" altLang="zh-CN"/>
          </a:p>
        </p:txBody>
      </p:sp>
      <p:sp>
        <p:nvSpPr>
          <p:cNvPr id="77837" name="Rectangle 13"/>
          <p:cNvSpPr>
            <a:spLocks noGrp="1" noChangeArrowheads="1"/>
          </p:cNvSpPr>
          <p:nvPr>
            <p:ph type="ftr" sz="quarter" idx="3"/>
          </p:nvPr>
        </p:nvSpPr>
        <p:spPr bwMode="auto">
          <a:xfrm>
            <a:off x="305435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0066"/>
                </a:solidFill>
                <a:latin typeface="+mn-lt"/>
                <a:ea typeface="宋体" pitchFamily="2" charset="-122"/>
              </a:defRPr>
            </a:lvl1pPr>
          </a:lstStyle>
          <a:p>
            <a:pPr>
              <a:defRPr/>
            </a:pPr>
            <a:endParaRPr lang="en-US" altLang="zh-CN"/>
          </a:p>
        </p:txBody>
      </p:sp>
      <p:sp>
        <p:nvSpPr>
          <p:cNvPr id="77838" name="Rectangle 14"/>
          <p:cNvSpPr>
            <a:spLocks noGrp="1" noChangeArrowheads="1"/>
          </p:cNvSpPr>
          <p:nvPr>
            <p:ph type="sldNum" sz="quarter" idx="4"/>
          </p:nvPr>
        </p:nvSpPr>
        <p:spPr bwMode="auto">
          <a:xfrm>
            <a:off x="65405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0066"/>
                </a:solidFill>
                <a:latin typeface="Arial" panose="020B0604020202020204" pitchFamily="34" charset="0"/>
                <a:ea typeface="宋体" panose="02010600030101010101" pitchFamily="2" charset="-122"/>
              </a:defRPr>
            </a:lvl1pPr>
          </a:lstStyle>
          <a:p>
            <a:pPr>
              <a:defRPr/>
            </a:pPr>
            <a:fld id="{0C1D4887-1C84-4E1D-B99F-5FB91D7CC5BA}" type="slidenum">
              <a:rPr lang="zh-CN" altLang="en-US"/>
              <a:pPr>
                <a:defRPr/>
              </a:pPr>
              <a:t>‹#›</a:t>
            </a:fld>
            <a:endParaRPr lang="en-US" altLang="zh-CN"/>
          </a:p>
        </p:txBody>
      </p:sp>
      <p:sp>
        <p:nvSpPr>
          <p:cNvPr id="1029" name="Rectangle 17"/>
          <p:cNvSpPr>
            <a:spLocks noGrp="1" noChangeArrowheads="1"/>
          </p:cNvSpPr>
          <p:nvPr>
            <p:ph type="title"/>
          </p:nvPr>
        </p:nvSpPr>
        <p:spPr bwMode="auto">
          <a:xfrm>
            <a:off x="428625" y="214313"/>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Rectangle 18"/>
          <p:cNvSpPr>
            <a:spLocks noGrp="1" noChangeArrowheads="1"/>
          </p:cNvSpPr>
          <p:nvPr>
            <p:ph type="body" idx="1"/>
          </p:nvPr>
        </p:nvSpPr>
        <p:spPr bwMode="auto">
          <a:xfrm>
            <a:off x="250825" y="908050"/>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Lst>
  <p:transition/>
  <p:txStyles>
    <p:titleStyle>
      <a:lvl1pPr algn="r" rtl="0" eaLnBrk="0" fontAlgn="base" hangingPunct="0">
        <a:spcBef>
          <a:spcPct val="0"/>
        </a:spcBef>
        <a:spcAft>
          <a:spcPct val="0"/>
        </a:spcAft>
        <a:defRPr sz="4800" u="sng">
          <a:solidFill>
            <a:srgbClr val="FFFF00"/>
          </a:solidFill>
          <a:latin typeface="+mj-lt"/>
          <a:ea typeface="+mj-ea"/>
          <a:cs typeface="+mj-cs"/>
        </a:defRPr>
      </a:lvl1pPr>
      <a:lvl2pPr algn="r" rtl="0" eaLnBrk="0" fontAlgn="base" hangingPunct="0">
        <a:spcBef>
          <a:spcPct val="0"/>
        </a:spcBef>
        <a:spcAft>
          <a:spcPct val="0"/>
        </a:spcAft>
        <a:defRPr sz="4800" u="sng">
          <a:solidFill>
            <a:srgbClr val="FFFF00"/>
          </a:solidFill>
          <a:latin typeface="Arial Narrow" pitchFamily="34" charset="0"/>
          <a:ea typeface="华文中宋" pitchFamily="2" charset="-122"/>
        </a:defRPr>
      </a:lvl2pPr>
      <a:lvl3pPr algn="r" rtl="0" eaLnBrk="0" fontAlgn="base" hangingPunct="0">
        <a:spcBef>
          <a:spcPct val="0"/>
        </a:spcBef>
        <a:spcAft>
          <a:spcPct val="0"/>
        </a:spcAft>
        <a:defRPr sz="4800" u="sng">
          <a:solidFill>
            <a:srgbClr val="FFFF00"/>
          </a:solidFill>
          <a:latin typeface="Arial Narrow" pitchFamily="34" charset="0"/>
          <a:ea typeface="华文中宋" pitchFamily="2" charset="-122"/>
        </a:defRPr>
      </a:lvl3pPr>
      <a:lvl4pPr algn="r" rtl="0" eaLnBrk="0" fontAlgn="base" hangingPunct="0">
        <a:spcBef>
          <a:spcPct val="0"/>
        </a:spcBef>
        <a:spcAft>
          <a:spcPct val="0"/>
        </a:spcAft>
        <a:defRPr sz="4800" u="sng">
          <a:solidFill>
            <a:srgbClr val="FFFF00"/>
          </a:solidFill>
          <a:latin typeface="Arial Narrow" pitchFamily="34" charset="0"/>
          <a:ea typeface="华文中宋" pitchFamily="2" charset="-122"/>
        </a:defRPr>
      </a:lvl4pPr>
      <a:lvl5pPr algn="r" rtl="0" eaLnBrk="0" fontAlgn="base" hangingPunct="0">
        <a:spcBef>
          <a:spcPct val="0"/>
        </a:spcBef>
        <a:spcAft>
          <a:spcPct val="0"/>
        </a:spcAft>
        <a:defRPr sz="4800" u="sng">
          <a:solidFill>
            <a:srgbClr val="FFFF00"/>
          </a:solidFill>
          <a:latin typeface="Arial Narrow" pitchFamily="34" charset="0"/>
          <a:ea typeface="华文中宋" pitchFamily="2" charset="-122"/>
        </a:defRPr>
      </a:lvl5pPr>
      <a:lvl6pPr marL="457200" algn="r" rtl="0" fontAlgn="base">
        <a:spcBef>
          <a:spcPct val="0"/>
        </a:spcBef>
        <a:spcAft>
          <a:spcPct val="0"/>
        </a:spcAft>
        <a:defRPr sz="4800" u="sng">
          <a:solidFill>
            <a:srgbClr val="FFFF00"/>
          </a:solidFill>
          <a:latin typeface="Arial Narrow" pitchFamily="34" charset="0"/>
          <a:ea typeface="华文中宋" pitchFamily="2" charset="-122"/>
        </a:defRPr>
      </a:lvl6pPr>
      <a:lvl7pPr marL="914400" algn="r" rtl="0" fontAlgn="base">
        <a:spcBef>
          <a:spcPct val="0"/>
        </a:spcBef>
        <a:spcAft>
          <a:spcPct val="0"/>
        </a:spcAft>
        <a:defRPr sz="4800" u="sng">
          <a:solidFill>
            <a:srgbClr val="FFFF00"/>
          </a:solidFill>
          <a:latin typeface="Arial Narrow" pitchFamily="34" charset="0"/>
          <a:ea typeface="华文中宋" pitchFamily="2" charset="-122"/>
        </a:defRPr>
      </a:lvl7pPr>
      <a:lvl8pPr marL="1371600" algn="r" rtl="0" fontAlgn="base">
        <a:spcBef>
          <a:spcPct val="0"/>
        </a:spcBef>
        <a:spcAft>
          <a:spcPct val="0"/>
        </a:spcAft>
        <a:defRPr sz="4800" u="sng">
          <a:solidFill>
            <a:srgbClr val="FFFF00"/>
          </a:solidFill>
          <a:latin typeface="Arial Narrow" pitchFamily="34" charset="0"/>
          <a:ea typeface="华文中宋" pitchFamily="2" charset="-122"/>
        </a:defRPr>
      </a:lvl8pPr>
      <a:lvl9pPr marL="1828800" algn="r" rtl="0" fontAlgn="base">
        <a:spcBef>
          <a:spcPct val="0"/>
        </a:spcBef>
        <a:spcAft>
          <a:spcPct val="0"/>
        </a:spcAft>
        <a:defRPr sz="4800" u="sng">
          <a:solidFill>
            <a:srgbClr val="FFFF00"/>
          </a:solidFill>
          <a:latin typeface="Arial Narrow" pitchFamily="34" charset="0"/>
          <a:ea typeface="华文中宋"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Font typeface="Times" panose="02020603050405020304" pitchFamily="18" charset="0"/>
        <a:buChar char="•"/>
        <a:defRPr sz="2800">
          <a:solidFill>
            <a:schemeClr val="bg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
        <a:defRPr sz="2400">
          <a:solidFill>
            <a:schemeClr val="bg1"/>
          </a:solidFill>
          <a:latin typeface="+mn-lt"/>
          <a:ea typeface="+mn-ea"/>
        </a:defRPr>
      </a:lvl3pPr>
      <a:lvl4pPr marL="1600200" indent="-228600" algn="l" rtl="0" eaLnBrk="0" fontAlgn="base" hangingPunct="0">
        <a:spcBef>
          <a:spcPct val="20000"/>
        </a:spcBef>
        <a:spcAft>
          <a:spcPct val="0"/>
        </a:spcAft>
        <a:buChar char="–"/>
        <a:defRPr sz="2000">
          <a:solidFill>
            <a:schemeClr val="bg1"/>
          </a:solidFill>
          <a:latin typeface="+mn-lt"/>
          <a:ea typeface="+mn-ea"/>
        </a:defRPr>
      </a:lvl4pPr>
      <a:lvl5pPr marL="2057400" indent="-228600" algn="l" rtl="0" eaLnBrk="0" fontAlgn="base" hangingPunct="0">
        <a:spcBef>
          <a:spcPct val="20000"/>
        </a:spcBef>
        <a:spcAft>
          <a:spcPct val="0"/>
        </a:spcAft>
        <a:buChar char="»"/>
        <a:defRPr sz="2000">
          <a:solidFill>
            <a:schemeClr val="bg1"/>
          </a:solidFill>
          <a:latin typeface="+mn-lt"/>
          <a:ea typeface="+mn-ea"/>
        </a:defRPr>
      </a:lvl5pPr>
      <a:lvl6pPr marL="2514600" indent="-228600" algn="l" rtl="0" fontAlgn="base">
        <a:spcBef>
          <a:spcPct val="20000"/>
        </a:spcBef>
        <a:spcAft>
          <a:spcPct val="0"/>
        </a:spcAft>
        <a:buChar char="»"/>
        <a:defRPr sz="2000">
          <a:solidFill>
            <a:schemeClr val="bg1"/>
          </a:solidFill>
          <a:latin typeface="+mn-lt"/>
          <a:ea typeface="+mn-ea"/>
        </a:defRPr>
      </a:lvl6pPr>
      <a:lvl7pPr marL="2971800" indent="-228600" algn="l" rtl="0" fontAlgn="base">
        <a:spcBef>
          <a:spcPct val="20000"/>
        </a:spcBef>
        <a:spcAft>
          <a:spcPct val="0"/>
        </a:spcAft>
        <a:buChar char="»"/>
        <a:defRPr sz="2000">
          <a:solidFill>
            <a:schemeClr val="bg1"/>
          </a:solidFill>
          <a:latin typeface="+mn-lt"/>
          <a:ea typeface="+mn-ea"/>
        </a:defRPr>
      </a:lvl7pPr>
      <a:lvl8pPr marL="3429000" indent="-228600" algn="l" rtl="0" fontAlgn="base">
        <a:spcBef>
          <a:spcPct val="20000"/>
        </a:spcBef>
        <a:spcAft>
          <a:spcPct val="0"/>
        </a:spcAft>
        <a:buChar char="»"/>
        <a:defRPr sz="2000">
          <a:solidFill>
            <a:schemeClr val="bg1"/>
          </a:solidFill>
          <a:latin typeface="+mn-lt"/>
          <a:ea typeface="+mn-ea"/>
        </a:defRPr>
      </a:lvl8pPr>
      <a:lvl9pPr marL="3886200" indent="-228600" algn="l" rtl="0" fontAlgn="base">
        <a:spcBef>
          <a:spcPct val="20000"/>
        </a:spcBef>
        <a:spcAft>
          <a:spcPct val="0"/>
        </a:spcAft>
        <a:buChar char="»"/>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wmf"/><Relationship Id="rId4"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wmf"/></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wmf"/></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1.wmf"/></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5.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slides/_rels/slide3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1.xml"/><Relationship Id="rId4" Type="http://schemas.openxmlformats.org/officeDocument/2006/relationships/image" Target="../media/image42.wmf"/></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6.wmf"/></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8.wmf"/></Relationships>
</file>

<file path=ppt/slides/_rels/slide39.x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slideLayout" Target="../slideLayouts/slideLayout1.xml"/><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75.jpe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77.jpeg"/></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83.wmf"/><Relationship Id="rId4" Type="http://schemas.openxmlformats.org/officeDocument/2006/relationships/image" Target="../media/image82.wmf"/></Relationships>
</file>

<file path=ppt/slides/_rels/slide63.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image" Target="../media/image84.wmf"/><Relationship Id="rId7"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87.wmf"/><Relationship Id="rId5" Type="http://schemas.openxmlformats.org/officeDocument/2006/relationships/image" Target="../media/image86.png"/><Relationship Id="rId4" Type="http://schemas.openxmlformats.org/officeDocument/2006/relationships/image" Target="../media/image85.wmf"/></Relationships>
</file>

<file path=ppt/slides/_rels/slide64.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www.astr.ua.edu/keel/agn/3c279.gif"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94.wmf"/><Relationship Id="rId4"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chandra.harvard.edu/photo/2004/rxj1242/rxj1242_comp.jpg"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5.jpe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0.gif"/></Relationships>
</file>

<file path=ppt/slides/_rels/slide78.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105.php"/><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08.jp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179388" y="260350"/>
            <a:ext cx="43926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6000">
                <a:solidFill>
                  <a:srgbClr val="FFFF00"/>
                </a:solidFill>
                <a:latin typeface="Arial Narrow" panose="020B0606020202030204" pitchFamily="34" charset="0"/>
                <a:ea typeface="华文行楷" panose="02010800040101010101" pitchFamily="2" charset="-122"/>
              </a:rPr>
              <a:t>天文学导论</a:t>
            </a:r>
          </a:p>
        </p:txBody>
      </p:sp>
      <p:sp>
        <p:nvSpPr>
          <p:cNvPr id="12291" name="Text Box 10"/>
          <p:cNvSpPr txBox="1">
            <a:spLocks noChangeArrowheads="1"/>
          </p:cNvSpPr>
          <p:nvPr/>
        </p:nvSpPr>
        <p:spPr bwMode="auto">
          <a:xfrm>
            <a:off x="4787900" y="333375"/>
            <a:ext cx="3960813"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0"/>
              </a:spcBef>
              <a:buFontTx/>
              <a:buNone/>
            </a:pPr>
            <a:r>
              <a:rPr lang="zh-CN" altLang="en-US" sz="4800" b="1" dirty="0" smtClean="0">
                <a:solidFill>
                  <a:srgbClr val="00FF00"/>
                </a:solidFill>
                <a:latin typeface="黑体" panose="02010609060101010101" pitchFamily="49" charset="-122"/>
              </a:rPr>
              <a:t>第1</a:t>
            </a:r>
            <a:r>
              <a:rPr lang="en-US" altLang="zh-CN" sz="4800" b="1" dirty="0">
                <a:solidFill>
                  <a:srgbClr val="00FF00"/>
                </a:solidFill>
                <a:latin typeface="黑体" panose="02010609060101010101" pitchFamily="49" charset="-122"/>
              </a:rPr>
              <a:t>3</a:t>
            </a:r>
            <a:r>
              <a:rPr lang="zh-CN" altLang="en-US" sz="4800" b="1" dirty="0" smtClean="0">
                <a:solidFill>
                  <a:srgbClr val="00FF00"/>
                </a:solidFill>
                <a:latin typeface="黑体" panose="02010609060101010101" pitchFamily="49" charset="-122"/>
              </a:rPr>
              <a:t>讲 </a:t>
            </a:r>
            <a:r>
              <a:rPr lang="zh-CN" altLang="en-US" sz="4800" dirty="0">
                <a:latin typeface="黑体" panose="02010609060101010101" pitchFamily="49" charset="-122"/>
              </a:rPr>
              <a:t>星系</a:t>
            </a:r>
          </a:p>
        </p:txBody>
      </p:sp>
      <p:sp>
        <p:nvSpPr>
          <p:cNvPr id="12292" name="Text Box 11"/>
          <p:cNvSpPr txBox="1">
            <a:spLocks noChangeArrowheads="1"/>
          </p:cNvSpPr>
          <p:nvPr/>
        </p:nvSpPr>
        <p:spPr bwMode="auto">
          <a:xfrm>
            <a:off x="430213" y="1484313"/>
            <a:ext cx="8713787"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en-US" altLang="zh-CN" sz="2800" dirty="0">
                <a:ea typeface="华文行楷" panose="02010800040101010101" pitchFamily="2" charset="-122"/>
              </a:rPr>
              <a:t>It may not be amiss to point out some other very remarkable Nebulae which cannot well be less, but are probably much larger than our own system; and being also extended, the inhabitants of the planets that attend the stars which compose them must likewise perceive the same phenomena. For which reason they may also be called milky ways.</a:t>
            </a:r>
          </a:p>
          <a:p>
            <a:pPr algn="r">
              <a:spcBef>
                <a:spcPct val="0"/>
              </a:spcBef>
              <a:buFontTx/>
              <a:buNone/>
            </a:pPr>
            <a:r>
              <a:rPr lang="en-US" altLang="zh-CN" sz="2800" dirty="0">
                <a:ea typeface="华文行楷" panose="02010800040101010101" pitchFamily="2" charset="-122"/>
              </a:rPr>
              <a:t>Sir William Herschel (1738–1822)</a:t>
            </a:r>
            <a:endParaRPr lang="zh-CN" altLang="en-US" sz="2800" dirty="0">
              <a:ea typeface="华文行楷" panose="02010800040101010101" pitchFamily="2" charset="-122"/>
            </a:endParaRPr>
          </a:p>
        </p:txBody>
      </p:sp>
      <p:pic>
        <p:nvPicPr>
          <p:cNvPr id="12293" name="Picture 7" descr="HDF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5084763"/>
            <a:ext cx="6286500"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50825" y="981075"/>
            <a:ext cx="4354513" cy="43465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488" y="981075"/>
            <a:ext cx="4354512" cy="433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0" name="Text Box 6"/>
          <p:cNvSpPr txBox="1">
            <a:spLocks noChangeArrowheads="1"/>
          </p:cNvSpPr>
          <p:nvPr/>
        </p:nvSpPr>
        <p:spPr bwMode="auto">
          <a:xfrm>
            <a:off x="323850" y="5373688"/>
            <a:ext cx="42481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latin typeface="黑体" panose="02010609060101010101" pitchFamily="49" charset="-122"/>
              </a:rPr>
              <a:t>矮</a:t>
            </a:r>
            <a:r>
              <a:rPr lang="en-US" altLang="zh-CN">
                <a:latin typeface="黑体" panose="02010609060101010101" pitchFamily="49" charset="-122"/>
              </a:rPr>
              <a:t>[</a:t>
            </a:r>
            <a:r>
              <a:rPr lang="zh-CN" altLang="en-US">
                <a:latin typeface="黑体" panose="02010609060101010101" pitchFamily="49" charset="-122"/>
              </a:rPr>
              <a:t>椭圆</a:t>
            </a:r>
            <a:r>
              <a:rPr lang="en-US" altLang="zh-CN">
                <a:latin typeface="黑体" panose="02010609060101010101" pitchFamily="49" charset="-122"/>
              </a:rPr>
              <a:t>]</a:t>
            </a:r>
            <a:r>
              <a:rPr lang="zh-CN" altLang="en-US">
                <a:latin typeface="黑体" panose="02010609060101010101" pitchFamily="49" charset="-122"/>
              </a:rPr>
              <a:t>星系：恒星密度低，弥散</a:t>
            </a:r>
          </a:p>
        </p:txBody>
      </p:sp>
      <p:sp>
        <p:nvSpPr>
          <p:cNvPr id="29701" name="Text Box 7"/>
          <p:cNvSpPr txBox="1">
            <a:spLocks noChangeArrowheads="1"/>
          </p:cNvSpPr>
          <p:nvPr/>
        </p:nvSpPr>
        <p:spPr bwMode="auto">
          <a:xfrm>
            <a:off x="4895850" y="5373688"/>
            <a:ext cx="42481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黑体" panose="02010609060101010101" pitchFamily="49" charset="-122"/>
              </a:rPr>
              <a:t>巨</a:t>
            </a:r>
            <a:r>
              <a:rPr lang="en-US" altLang="zh-CN" dirty="0">
                <a:latin typeface="黑体" panose="02010609060101010101" pitchFamily="49" charset="-122"/>
              </a:rPr>
              <a:t>[</a:t>
            </a:r>
            <a:r>
              <a:rPr lang="zh-CN" altLang="en-US" dirty="0">
                <a:latin typeface="黑体" panose="02010609060101010101" pitchFamily="49" charset="-122"/>
              </a:rPr>
              <a:t>椭圆</a:t>
            </a:r>
            <a:r>
              <a:rPr lang="en-US" altLang="zh-CN" dirty="0">
                <a:latin typeface="黑体" panose="02010609060101010101" pitchFamily="49" charset="-122"/>
              </a:rPr>
              <a:t>]</a:t>
            </a:r>
            <a:r>
              <a:rPr lang="zh-CN" altLang="en-US" dirty="0">
                <a:latin typeface="黑体" panose="02010609060101010101" pitchFamily="49" charset="-122"/>
              </a:rPr>
              <a:t>星系：恒星密度高，中央聚集</a:t>
            </a:r>
          </a:p>
        </p:txBody>
      </p:sp>
      <p:sp>
        <p:nvSpPr>
          <p:cNvPr id="29702" name="Rectangle 8"/>
          <p:cNvSpPr>
            <a:spLocks noGrp="1" noChangeArrowheads="1"/>
          </p:cNvSpPr>
          <p:nvPr>
            <p:ph type="title" idx="4294967295"/>
          </p:nvPr>
        </p:nvSpPr>
        <p:spPr/>
        <p:txBody>
          <a:bodyPr/>
          <a:lstStyle/>
          <a:p>
            <a:r>
              <a:rPr lang="zh-CN" altLang="en-US" smtClean="0"/>
              <a:t>椭圆星系差别巨大</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a:lstStyle/>
          <a:p>
            <a:r>
              <a:rPr lang="zh-CN" altLang="en-US" sz="4000" dirty="0" smtClean="0"/>
              <a:t>恒星运动确定星系形态：椭圆星系</a:t>
            </a:r>
          </a:p>
        </p:txBody>
      </p:sp>
      <p:pic>
        <p:nvPicPr>
          <p:cNvPr id="5017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96975"/>
            <a:ext cx="3138488" cy="359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981075"/>
            <a:ext cx="3498850"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1"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0700" y="3429000"/>
            <a:ext cx="3543300" cy="232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82" name="Text Box 13"/>
          <p:cNvSpPr txBox="1">
            <a:spLocks noChangeArrowheads="1"/>
          </p:cNvSpPr>
          <p:nvPr/>
        </p:nvSpPr>
        <p:spPr bwMode="auto">
          <a:xfrm>
            <a:off x="611188" y="5300663"/>
            <a:ext cx="367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华文行楷" panose="02010800040101010101" pitchFamily="2" charset="-122"/>
              <a:cs typeface="+mn-cs"/>
            </a:endParaRPr>
          </a:p>
        </p:txBody>
      </p:sp>
      <p:sp>
        <p:nvSpPr>
          <p:cNvPr id="50183" name="Text Box 14"/>
          <p:cNvSpPr txBox="1">
            <a:spLocks noChangeArrowheads="1"/>
          </p:cNvSpPr>
          <p:nvPr/>
        </p:nvSpPr>
        <p:spPr bwMode="auto">
          <a:xfrm>
            <a:off x="107504" y="4069556"/>
            <a:ext cx="8604448"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ea typeface="华文行楷" panose="02010800040101010101" pitchFamily="2" charset="-122"/>
              </a:defRPr>
            </a:lvl1pPr>
            <a:lvl2pPr marL="914400" indent="-457200">
              <a:defRPr sz="2400">
                <a:solidFill>
                  <a:schemeClr val="tx1"/>
                </a:solidFill>
                <a:latin typeface="Times New Roman" panose="02020603050405020304" pitchFamily="18" charset="0"/>
                <a:ea typeface="华文行楷" panose="02010800040101010101" pitchFamily="2" charset="-122"/>
              </a:defRPr>
            </a:lvl2pPr>
            <a:lvl3pPr marL="1371600" indent="-457200">
              <a:defRPr sz="2400">
                <a:solidFill>
                  <a:schemeClr val="tx1"/>
                </a:solidFill>
                <a:latin typeface="Times New Roman" panose="02020603050405020304" pitchFamily="18" charset="0"/>
                <a:ea typeface="华文行楷" panose="02010800040101010101" pitchFamily="2" charset="-122"/>
              </a:defRPr>
            </a:lvl3pPr>
            <a:lvl4pPr marL="1828800" indent="-457200">
              <a:defRPr sz="2400">
                <a:solidFill>
                  <a:schemeClr val="tx1"/>
                </a:solidFill>
                <a:latin typeface="Times New Roman" panose="02020603050405020304" pitchFamily="18" charset="0"/>
                <a:ea typeface="华文行楷" panose="02010800040101010101" pitchFamily="2" charset="-122"/>
              </a:defRPr>
            </a:lvl4pPr>
            <a:lvl5pPr marL="2286000" indent="-457200">
              <a:defRPr sz="2400">
                <a:solidFill>
                  <a:schemeClr val="tx1"/>
                </a:solidFill>
                <a:latin typeface="Times New Roman" panose="02020603050405020304" pitchFamily="18" charset="0"/>
                <a:ea typeface="华文行楷" panose="0201080004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华文行楷" panose="0201080004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华文行楷" panose="0201080004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华文行楷" panose="0201080004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华文行楷" panose="02010800040101010101" pitchFamily="2" charset="-122"/>
              </a:defRPr>
            </a:lvl9pPr>
          </a:lstStyle>
          <a:p>
            <a:pPr marL="457200" marR="0" lvl="0" indent="-457200" algn="l" defTabSz="914400" rtl="0" eaLnBrk="0" fontAlgn="base" latinLnBrk="0" hangingPunct="0">
              <a:lnSpc>
                <a:spcPct val="100000"/>
              </a:lnSpc>
              <a:spcBef>
                <a:spcPct val="50000"/>
              </a:spcBef>
              <a:spcAft>
                <a:spcPct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mn-cs"/>
              </a:rPr>
              <a:t>恒星轨道的差异造成椭圆星系形态的不同：</a:t>
            </a:r>
          </a:p>
          <a:p>
            <a:pPr marL="914400" marR="0" lvl="1" indent="-457200" algn="l" defTabSz="914400" rtl="0" eaLnBrk="0" fontAlgn="base" latinLnBrk="0" hangingPunct="0">
              <a:lnSpc>
                <a:spcPct val="100000"/>
              </a:lnSpc>
              <a:spcBef>
                <a:spcPct val="50000"/>
              </a:spcBef>
              <a:spcAft>
                <a:spcPct val="0"/>
              </a:spcAft>
              <a:buClrTx/>
              <a:buSzTx/>
              <a:buFontTx/>
              <a:buAutoNum type="arabicPeriod"/>
              <a:tabLst/>
              <a:defRPr/>
            </a:pPr>
            <a:r>
              <a:rPr kumimoji="0" lang="zh-CN" alt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mn-cs"/>
              </a:rPr>
              <a:t>恒星轨道不规则，且取向随机</a:t>
            </a:r>
          </a:p>
          <a:p>
            <a:pPr marL="914400" marR="0" lvl="1" indent="-457200" algn="l" defTabSz="914400" rtl="0" eaLnBrk="0" fontAlgn="base" latinLnBrk="0" hangingPunct="0">
              <a:lnSpc>
                <a:spcPct val="100000"/>
              </a:lnSpc>
              <a:spcBef>
                <a:spcPct val="50000"/>
              </a:spcBef>
              <a:spcAft>
                <a:spcPct val="0"/>
              </a:spcAft>
              <a:buClrTx/>
              <a:buSzTx/>
              <a:buFontTx/>
              <a:buAutoNum type="arabicPeriod"/>
              <a:tabLst/>
              <a:defRPr/>
            </a:pPr>
            <a:r>
              <a:rPr kumimoji="0" lang="zh-CN" alt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mn-cs"/>
              </a:rPr>
              <a:t>恒星轨道速度沿不同</a:t>
            </a:r>
            <a:r>
              <a:rPr kumimoji="0" lang="zh-CN" altLang="en-US" sz="2800" b="0" i="0" u="none" strike="noStrike" kern="120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mn-cs"/>
              </a:rPr>
              <a:t>方向相同</a:t>
            </a:r>
            <a:r>
              <a:rPr kumimoji="0" lang="en-US" altLang="zh-CN" sz="2800" b="0" i="0" u="none" strike="noStrike" kern="120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mn-cs"/>
              </a:rPr>
              <a:t>/</a:t>
            </a:r>
            <a:r>
              <a:rPr kumimoji="0" lang="zh-CN" altLang="en-US" sz="2800" b="0" i="0" u="none" strike="noStrike" kern="120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mn-cs"/>
              </a:rPr>
              <a:t>不同</a:t>
            </a:r>
            <a:r>
              <a:rPr kumimoji="0" lang="en-US" altLang="zh-CN" sz="2800" b="0" i="0" u="none" strike="noStrike" kern="120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mn-cs"/>
                <a:sym typeface="Wingdings" panose="05000000000000000000" pitchFamily="2" charset="2"/>
              </a:rPr>
              <a:t> </a:t>
            </a:r>
            <a:r>
              <a:rPr kumimoji="0" lang="zh-CN" altLang="en-US" sz="2800" b="0" i="0" u="none" strike="noStrike" kern="120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mn-cs"/>
              </a:rPr>
              <a:t>球</a:t>
            </a:r>
            <a:r>
              <a:rPr kumimoji="0" lang="en-US" altLang="zh-CN" sz="2800" b="0" i="0" u="none" strike="noStrike" kern="120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mn-cs"/>
              </a:rPr>
              <a:t>/</a:t>
            </a:r>
            <a:r>
              <a:rPr kumimoji="0" lang="zh-CN" altLang="en-US" sz="2800" b="0" i="0" u="none" strike="noStrike" kern="120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mn-cs"/>
              </a:rPr>
              <a:t>椭圆</a:t>
            </a:r>
            <a:endParaRPr kumimoji="0" lang="zh-CN" alt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mn-cs"/>
            </a:endParaRPr>
          </a:p>
          <a:p>
            <a:pPr marL="914400" marR="0" lvl="1" indent="-457200" algn="l" defTabSz="914400" rtl="0" eaLnBrk="0" fontAlgn="base" latinLnBrk="0" hangingPunct="0">
              <a:lnSpc>
                <a:spcPct val="100000"/>
              </a:lnSpc>
              <a:spcBef>
                <a:spcPct val="50000"/>
              </a:spcBef>
              <a:spcAft>
                <a:spcPct val="0"/>
              </a:spcAft>
              <a:buClrTx/>
              <a:buSzTx/>
              <a:buFontTx/>
              <a:buAutoNum type="arabicPeriod"/>
              <a:tabLst/>
              <a:defRPr/>
            </a:pPr>
            <a:r>
              <a:rPr kumimoji="0" lang="zh-CN" alt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mn-cs"/>
              </a:rPr>
              <a:t>“看到的球形不一定是真的球形”</a:t>
            </a:r>
          </a:p>
        </p:txBody>
      </p:sp>
    </p:spTree>
    <p:extLst>
      <p:ext uri="{BB962C8B-B14F-4D97-AF65-F5344CB8AC3E}">
        <p14:creationId xmlns:p14="http://schemas.microsoft.com/office/powerpoint/2010/main" val="182843684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latin typeface="宋体" panose="02010600030101010101" pitchFamily="2" charset="-122"/>
              </a:rPr>
              <a:t>1.2 </a:t>
            </a:r>
            <a:r>
              <a:rPr lang="zh-CN" altLang="en-US" smtClean="0">
                <a:latin typeface="宋体" panose="02010600030101010101" pitchFamily="2" charset="-122"/>
              </a:rPr>
              <a:t>旋涡星系</a:t>
            </a:r>
            <a:endParaRPr lang="zh-CN" altLang="en-US" smtClean="0">
              <a:latin typeface="TT162o00" charset="-122"/>
              <a:ea typeface="TT162o00" charset="-122"/>
            </a:endParaRPr>
          </a:p>
        </p:txBody>
      </p:sp>
      <p:sp>
        <p:nvSpPr>
          <p:cNvPr id="31747" name="Rectangle 3"/>
          <p:cNvSpPr>
            <a:spLocks noGrp="1" noChangeArrowheads="1"/>
          </p:cNvSpPr>
          <p:nvPr>
            <p:ph type="body" idx="1"/>
          </p:nvPr>
        </p:nvSpPr>
        <p:spPr>
          <a:xfrm>
            <a:off x="179388" y="1052513"/>
            <a:ext cx="4248150" cy="5472112"/>
          </a:xfrm>
        </p:spPr>
        <p:txBody>
          <a:bodyPr/>
          <a:lstStyle/>
          <a:p>
            <a:pPr eaLnBrk="1" hangingPunct="1">
              <a:lnSpc>
                <a:spcPct val="90000"/>
              </a:lnSpc>
            </a:pPr>
            <a:r>
              <a:rPr lang="zh-CN" altLang="en-US" dirty="0" smtClean="0"/>
              <a:t>具有旋涡结构的星系，符号</a:t>
            </a:r>
            <a:r>
              <a:rPr lang="en-US" altLang="zh-CN" dirty="0" smtClean="0"/>
              <a:t>S</a:t>
            </a:r>
          </a:p>
          <a:p>
            <a:pPr eaLnBrk="1" hangingPunct="1">
              <a:lnSpc>
                <a:spcPct val="90000"/>
              </a:lnSpc>
            </a:pPr>
            <a:r>
              <a:rPr lang="zh-CN" altLang="en-US" dirty="0" smtClean="0"/>
              <a:t>中心是球状或椭球状的核球（</a:t>
            </a:r>
            <a:r>
              <a:rPr lang="en-US" altLang="zh-CN" dirty="0" smtClean="0"/>
              <a:t>~</a:t>
            </a:r>
            <a:r>
              <a:rPr lang="zh-CN" altLang="en-US" dirty="0" smtClean="0"/>
              <a:t>椭圆星系），被扁平的星系转动盘环绕</a:t>
            </a:r>
          </a:p>
          <a:p>
            <a:pPr eaLnBrk="1" hangingPunct="1">
              <a:lnSpc>
                <a:spcPct val="90000"/>
              </a:lnSpc>
            </a:pPr>
            <a:r>
              <a:rPr lang="zh-CN" altLang="en-US" dirty="0"/>
              <a:t>突出的两条螺旋状</a:t>
            </a:r>
            <a:r>
              <a:rPr lang="zh-CN" altLang="en-US" dirty="0">
                <a:solidFill>
                  <a:srgbClr val="FFFF00"/>
                </a:solidFill>
              </a:rPr>
              <a:t>旋臂</a:t>
            </a:r>
            <a:r>
              <a:rPr lang="zh-CN" altLang="en-US" dirty="0"/>
              <a:t>是旋涡星系的标志</a:t>
            </a:r>
            <a:r>
              <a:rPr lang="zh-CN" altLang="en-US" dirty="0" smtClean="0"/>
              <a:t>特征</a:t>
            </a:r>
            <a:endParaRPr lang="en-US" altLang="zh-CN" dirty="0" smtClean="0"/>
          </a:p>
          <a:p>
            <a:pPr eaLnBrk="1" hangingPunct="1">
              <a:lnSpc>
                <a:spcPct val="90000"/>
              </a:lnSpc>
            </a:pPr>
            <a:r>
              <a:rPr lang="en-US" altLang="zh-CN" dirty="0" smtClean="0"/>
              <a:t>【</a:t>
            </a:r>
            <a:r>
              <a:rPr lang="zh-CN" altLang="en-US" dirty="0" smtClean="0"/>
              <a:t>巨大的球状星系晕包裹着星系</a:t>
            </a:r>
            <a:r>
              <a:rPr lang="en-US" altLang="zh-CN" dirty="0" smtClean="0"/>
              <a:t>】</a:t>
            </a:r>
            <a:endParaRPr lang="zh-CN" altLang="en-US" dirty="0" smtClean="0"/>
          </a:p>
        </p:txBody>
      </p:sp>
      <p:pic>
        <p:nvPicPr>
          <p:cNvPr id="31748" name="Picture 5" descr="xaat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844675"/>
            <a:ext cx="4800600"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4000" smtClean="0">
                <a:latin typeface="宋体" panose="02010600030101010101" pitchFamily="2" charset="-122"/>
              </a:rPr>
              <a:t>旋涡星系分为</a:t>
            </a:r>
            <a:r>
              <a:rPr lang="en-US" altLang="zh-CN" sz="4000" smtClean="0">
                <a:latin typeface="宋体" panose="02010600030101010101" pitchFamily="2" charset="-122"/>
              </a:rPr>
              <a:t>3</a:t>
            </a:r>
            <a:r>
              <a:rPr lang="zh-CN" altLang="en-US" sz="4000" smtClean="0">
                <a:latin typeface="宋体" panose="02010600030101010101" pitchFamily="2" charset="-122"/>
              </a:rPr>
              <a:t>个次型： </a:t>
            </a:r>
            <a:r>
              <a:rPr lang="en-US" altLang="zh-CN" sz="4000" smtClean="0"/>
              <a:t>Sa, Sb, Sc</a:t>
            </a:r>
          </a:p>
        </p:txBody>
      </p:sp>
      <p:sp>
        <p:nvSpPr>
          <p:cNvPr id="33795" name="Rectangle 3"/>
          <p:cNvSpPr>
            <a:spLocks noGrp="1" noChangeArrowheads="1"/>
          </p:cNvSpPr>
          <p:nvPr>
            <p:ph type="body" idx="1"/>
          </p:nvPr>
        </p:nvSpPr>
        <p:spPr>
          <a:xfrm>
            <a:off x="179388" y="1196975"/>
            <a:ext cx="8763000" cy="1152525"/>
          </a:xfrm>
        </p:spPr>
        <p:txBody>
          <a:bodyPr/>
          <a:lstStyle/>
          <a:p>
            <a:pPr eaLnBrk="1" hangingPunct="1">
              <a:lnSpc>
                <a:spcPct val="90000"/>
              </a:lnSpc>
            </a:pPr>
            <a:r>
              <a:rPr lang="zh-CN" altLang="en-US" smtClean="0"/>
              <a:t>按核球的大小和旋臂的缠卷程度</a:t>
            </a:r>
          </a:p>
          <a:p>
            <a:pPr eaLnBrk="1" hangingPunct="1">
              <a:lnSpc>
                <a:spcPct val="90000"/>
              </a:lnSpc>
            </a:pPr>
            <a:r>
              <a:rPr lang="zh-CN" altLang="en-US" smtClean="0"/>
              <a:t>从</a:t>
            </a:r>
            <a:r>
              <a:rPr lang="en-US" altLang="zh-CN" smtClean="0"/>
              <a:t>Sa</a:t>
            </a:r>
            <a:r>
              <a:rPr lang="zh-CN" altLang="en-US" smtClean="0"/>
              <a:t>到</a:t>
            </a:r>
            <a:r>
              <a:rPr lang="en-US" altLang="zh-CN" smtClean="0"/>
              <a:t>Sc</a:t>
            </a:r>
            <a:r>
              <a:rPr lang="zh-CN" altLang="en-US" smtClean="0"/>
              <a:t>型，核球大小递减，旋臂缠卷趋松</a:t>
            </a: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708275"/>
            <a:ext cx="67056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r>
              <a:rPr lang="zh-CN" altLang="en-US" sz="4400" smtClean="0">
                <a:latin typeface="宋体" panose="02010600030101010101" pitchFamily="2" charset="-122"/>
              </a:rPr>
              <a:t>旋涡星系的基本特征 </a:t>
            </a:r>
          </a:p>
        </p:txBody>
      </p:sp>
      <p:sp>
        <p:nvSpPr>
          <p:cNvPr id="35843" name="Rectangle 3"/>
          <p:cNvSpPr>
            <a:spLocks noGrp="1" noChangeArrowheads="1"/>
          </p:cNvSpPr>
          <p:nvPr>
            <p:ph type="body" idx="4294967295"/>
          </p:nvPr>
        </p:nvSpPr>
        <p:spPr>
          <a:xfrm>
            <a:off x="179388" y="1196975"/>
            <a:ext cx="3816350" cy="5257800"/>
          </a:xfrm>
        </p:spPr>
        <p:txBody>
          <a:bodyPr/>
          <a:lstStyle/>
          <a:p>
            <a:pPr eaLnBrk="1" hangingPunct="1"/>
            <a:r>
              <a:rPr lang="zh-CN" altLang="en-US" dirty="0" smtClean="0"/>
              <a:t>星系盘</a:t>
            </a:r>
            <a:r>
              <a:rPr lang="en-US" altLang="zh-CN" dirty="0" smtClean="0"/>
              <a:t>[</a:t>
            </a:r>
            <a:r>
              <a:rPr lang="zh-CN" altLang="en-US" dirty="0" smtClean="0"/>
              <a:t>旋臂</a:t>
            </a:r>
            <a:r>
              <a:rPr lang="en-US" altLang="zh-CN" dirty="0" smtClean="0"/>
              <a:t>]</a:t>
            </a:r>
            <a:r>
              <a:rPr lang="zh-CN" altLang="en-US" dirty="0" smtClean="0"/>
              <a:t>：颜色偏蓝</a:t>
            </a:r>
          </a:p>
          <a:p>
            <a:pPr eaLnBrk="1" hangingPunct="1"/>
            <a:r>
              <a:rPr lang="zh-CN" altLang="en-US" dirty="0" smtClean="0"/>
              <a:t>旋臂：富含冷气体与尘埃，因高质量热亮恒星正在形成而特别突出</a:t>
            </a:r>
          </a:p>
          <a:p>
            <a:pPr eaLnBrk="1" hangingPunct="1"/>
            <a:r>
              <a:rPr lang="zh-CN" altLang="en-US" dirty="0" smtClean="0"/>
              <a:t>核球和“星系晕”颜色偏红：主要含年老的低质量恒星</a:t>
            </a:r>
          </a:p>
        </p:txBody>
      </p:sp>
      <p:pic>
        <p:nvPicPr>
          <p:cNvPr id="35844" name="Picture 5" descr="xaat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1628775"/>
            <a:ext cx="4800600"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395288" y="260350"/>
            <a:ext cx="8534400" cy="685800"/>
          </a:xfrm>
        </p:spPr>
        <p:txBody>
          <a:bodyPr/>
          <a:lstStyle/>
          <a:p>
            <a:r>
              <a:rPr lang="zh-CN" altLang="en-US" sz="4000" smtClean="0"/>
              <a:t>草帽星系</a:t>
            </a:r>
            <a:r>
              <a:rPr lang="en-US" altLang="zh-CN" sz="4000" smtClean="0"/>
              <a:t>[M104,  ~</a:t>
            </a:r>
            <a:r>
              <a:rPr lang="zh-CN" altLang="en-US" sz="4000" smtClean="0"/>
              <a:t>侧向</a:t>
            </a:r>
            <a:r>
              <a:rPr lang="en-US" altLang="zh-CN" sz="4000" smtClean="0"/>
              <a:t>Sa</a:t>
            </a:r>
            <a:r>
              <a:rPr lang="zh-CN" altLang="en-US" sz="4000" smtClean="0"/>
              <a:t>型旋涡星系</a:t>
            </a:r>
            <a:r>
              <a:rPr lang="en-US" altLang="zh-CN" sz="4000" smtClean="0"/>
              <a:t>] </a:t>
            </a:r>
          </a:p>
        </p:txBody>
      </p:sp>
      <p:pic>
        <p:nvPicPr>
          <p:cNvPr id="37891"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50825" y="908050"/>
            <a:ext cx="5973763" cy="43465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7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563" y="4868863"/>
            <a:ext cx="5659437" cy="180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3" name="Text Box 6"/>
          <p:cNvSpPr txBox="1">
            <a:spLocks noChangeArrowheads="1"/>
          </p:cNvSpPr>
          <p:nvPr/>
        </p:nvSpPr>
        <p:spPr bwMode="auto">
          <a:xfrm>
            <a:off x="827584" y="1844675"/>
            <a:ext cx="554605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solidFill>
                  <a:srgbClr val="FFFF00"/>
                </a:solidFill>
                <a:latin typeface="黑体" panose="02010609060101010101" pitchFamily="49" charset="-122"/>
              </a:rPr>
              <a:t>星系晕</a:t>
            </a:r>
            <a:r>
              <a:rPr lang="zh-CN" altLang="en-US" dirty="0" smtClean="0">
                <a:solidFill>
                  <a:srgbClr val="FFFF00"/>
                </a:solidFill>
                <a:latin typeface="黑体" panose="02010609060101010101" pitchFamily="49" charset="-122"/>
              </a:rPr>
              <a:t>：年老恒星</a:t>
            </a:r>
            <a:r>
              <a:rPr lang="en-US" altLang="zh-CN" dirty="0">
                <a:solidFill>
                  <a:srgbClr val="FFFF00"/>
                </a:solidFill>
                <a:latin typeface="黑体" panose="02010609060101010101" pitchFamily="49" charset="-122"/>
              </a:rPr>
              <a:t>+</a:t>
            </a:r>
            <a:r>
              <a:rPr lang="zh-CN" altLang="en-US" dirty="0">
                <a:solidFill>
                  <a:srgbClr val="FFFF00"/>
                </a:solidFill>
                <a:latin typeface="黑体" panose="02010609060101010101" pitchFamily="49" charset="-122"/>
              </a:rPr>
              <a:t>球状星团</a:t>
            </a:r>
          </a:p>
        </p:txBody>
      </p:sp>
      <p:sp>
        <p:nvSpPr>
          <p:cNvPr id="37894" name="Text Box 7"/>
          <p:cNvSpPr txBox="1">
            <a:spLocks noChangeArrowheads="1"/>
          </p:cNvSpPr>
          <p:nvPr/>
        </p:nvSpPr>
        <p:spPr bwMode="auto">
          <a:xfrm>
            <a:off x="1043608" y="2842925"/>
            <a:ext cx="45372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b="1" dirty="0" smtClean="0">
                <a:solidFill>
                  <a:srgbClr val="FF0000"/>
                </a:solidFill>
                <a:latin typeface="Times New Roman" panose="02020603050405020304" pitchFamily="18" charset="0"/>
              </a:rPr>
              <a:t>星系盘中央层：尘埃带</a:t>
            </a:r>
            <a:endParaRPr lang="zh-CN" altLang="en-US" b="1" dirty="0">
              <a:solidFill>
                <a:srgbClr val="FF0000"/>
              </a:solidFill>
              <a:latin typeface="Times New Roman" panose="02020603050405020304" pitchFamily="18" charset="0"/>
            </a:endParaRPr>
          </a:p>
        </p:txBody>
      </p:sp>
      <p:sp>
        <p:nvSpPr>
          <p:cNvPr id="37895" name="Text Box 8"/>
          <p:cNvSpPr txBox="1">
            <a:spLocks noChangeArrowheads="1"/>
          </p:cNvSpPr>
          <p:nvPr/>
        </p:nvSpPr>
        <p:spPr bwMode="auto">
          <a:xfrm>
            <a:off x="323850" y="1125538"/>
            <a:ext cx="1582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sz="2400">
                <a:latin typeface="Times New Roman" panose="02020603050405020304" pitchFamily="18" charset="0"/>
              </a:rPr>
              <a:t>【</a:t>
            </a:r>
            <a:r>
              <a:rPr lang="zh-CN" altLang="en-US" sz="2400">
                <a:latin typeface="Times New Roman" panose="02020603050405020304" pitchFamily="18" charset="0"/>
              </a:rPr>
              <a:t>光学</a:t>
            </a:r>
            <a:r>
              <a:rPr lang="en-US" altLang="zh-CN" sz="2400">
                <a:latin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7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sz="4000" smtClean="0">
                <a:latin typeface="宋体" panose="02010600030101010101" pitchFamily="2" charset="-122"/>
              </a:rPr>
              <a:t>1.3 </a:t>
            </a:r>
            <a:r>
              <a:rPr lang="zh-CN" altLang="en-US" sz="4000" smtClean="0">
                <a:latin typeface="宋体" panose="02010600030101010101" pitchFamily="2" charset="-122"/>
              </a:rPr>
              <a:t>棒旋星系</a:t>
            </a:r>
            <a:endParaRPr lang="zh-CN" altLang="en-US" sz="4000" smtClean="0">
              <a:latin typeface="Arial" panose="020B0604020202020204" pitchFamily="34" charset="0"/>
              <a:ea typeface="TT162o00" charset="-122"/>
            </a:endParaRPr>
          </a:p>
        </p:txBody>
      </p:sp>
      <p:sp>
        <p:nvSpPr>
          <p:cNvPr id="39939" name="Rectangle 3"/>
          <p:cNvSpPr>
            <a:spLocks noGrp="1" noChangeArrowheads="1"/>
          </p:cNvSpPr>
          <p:nvPr>
            <p:ph type="body" idx="1"/>
          </p:nvPr>
        </p:nvSpPr>
        <p:spPr>
          <a:xfrm>
            <a:off x="179388" y="1341438"/>
            <a:ext cx="5040312" cy="3744912"/>
          </a:xfrm>
        </p:spPr>
        <p:txBody>
          <a:bodyPr/>
          <a:lstStyle/>
          <a:p>
            <a:pPr eaLnBrk="1" hangingPunct="1"/>
            <a:endParaRPr lang="en-US" altLang="zh-CN" dirty="0" smtClean="0"/>
          </a:p>
          <a:p>
            <a:pPr eaLnBrk="1" hangingPunct="1"/>
            <a:r>
              <a:rPr lang="zh-CN" altLang="en-US" dirty="0" smtClean="0"/>
              <a:t>中心有棒状结构的旋涡星系，符号</a:t>
            </a:r>
            <a:r>
              <a:rPr lang="en-US" altLang="zh-CN" dirty="0" smtClean="0"/>
              <a:t>SB</a:t>
            </a:r>
            <a:endParaRPr lang="en-US" altLang="zh-CN" dirty="0" smtClean="0">
              <a:solidFill>
                <a:srgbClr val="00FF00"/>
              </a:solidFill>
            </a:endParaRPr>
          </a:p>
          <a:p>
            <a:pPr eaLnBrk="1" hangingPunct="1"/>
            <a:r>
              <a:rPr lang="zh-CN" altLang="en-US" dirty="0" smtClean="0"/>
              <a:t>旋臂源于棒的两端</a:t>
            </a:r>
          </a:p>
          <a:p>
            <a:pPr eaLnBrk="1" hangingPunct="1"/>
            <a:endParaRPr lang="zh-CN" altLang="en-US" dirty="0" smtClean="0"/>
          </a:p>
          <a:p>
            <a:pPr eaLnBrk="1" hangingPunct="1"/>
            <a:r>
              <a:rPr lang="zh-CN" altLang="en-US" dirty="0" smtClean="0"/>
              <a:t>基本特征类似于旋涡星系</a:t>
            </a:r>
          </a:p>
        </p:txBody>
      </p:sp>
      <p:pic>
        <p:nvPicPr>
          <p:cNvPr id="39940" name="Picture 4" descr="NGC13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196975"/>
            <a:ext cx="357505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5"/>
          <p:cNvSpPr txBox="1">
            <a:spLocks noChangeArrowheads="1"/>
          </p:cNvSpPr>
          <p:nvPr/>
        </p:nvSpPr>
        <p:spPr bwMode="auto">
          <a:xfrm>
            <a:off x="5472113" y="5661025"/>
            <a:ext cx="3671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buFont typeface="Wingdings" panose="05000000000000000000" pitchFamily="2" charset="2"/>
              <a:buNone/>
            </a:pPr>
            <a:r>
              <a:rPr lang="en-US" altLang="zh-CN" sz="2800"/>
              <a:t>NGC 1365 (SBc</a:t>
            </a:r>
            <a:r>
              <a:rPr lang="zh-CN" altLang="en-US" sz="2800"/>
              <a:t>型</a:t>
            </a:r>
            <a:r>
              <a:rPr lang="en-US" altLang="zh-CN" sz="2800"/>
              <a:t>) </a:t>
            </a:r>
            <a:endParaRPr lang="zh-CN" altLang="en-US" sz="280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z="4000" smtClean="0"/>
              <a:t>棒旋星系的</a:t>
            </a:r>
            <a:r>
              <a:rPr lang="en-US" altLang="zh-CN" sz="4000" smtClean="0"/>
              <a:t>3</a:t>
            </a:r>
            <a:r>
              <a:rPr lang="zh-CN" altLang="en-US" sz="4000" smtClean="0"/>
              <a:t>个次型： </a:t>
            </a:r>
            <a:r>
              <a:rPr lang="en-US" altLang="zh-CN" sz="4000" smtClean="0"/>
              <a:t>SBa,SBb, SBc </a:t>
            </a:r>
            <a:endParaRPr lang="zh-CN" altLang="en-US" sz="4000" smtClean="0"/>
          </a:p>
        </p:txBody>
      </p:sp>
      <p:sp>
        <p:nvSpPr>
          <p:cNvPr id="41987" name="Rectangle 3"/>
          <p:cNvSpPr>
            <a:spLocks noGrp="1" noChangeArrowheads="1"/>
          </p:cNvSpPr>
          <p:nvPr>
            <p:ph type="body" idx="1"/>
          </p:nvPr>
        </p:nvSpPr>
        <p:spPr>
          <a:xfrm>
            <a:off x="179388" y="1125538"/>
            <a:ext cx="8763000" cy="1366837"/>
          </a:xfrm>
        </p:spPr>
        <p:txBody>
          <a:bodyPr/>
          <a:lstStyle/>
          <a:p>
            <a:pPr eaLnBrk="1" hangingPunct="1"/>
            <a:r>
              <a:rPr lang="zh-CN" altLang="en-US" smtClean="0"/>
              <a:t>按棒的大小和旋臂的缠卷程度</a:t>
            </a:r>
          </a:p>
          <a:p>
            <a:pPr eaLnBrk="1" hangingPunct="1"/>
            <a:r>
              <a:rPr lang="en-US" altLang="zh-CN" smtClean="0"/>
              <a:t>SBa </a:t>
            </a:r>
            <a:r>
              <a:rPr lang="en-US" altLang="zh-CN" smtClean="0">
                <a:sym typeface="Wingdings" panose="05000000000000000000" pitchFamily="2" charset="2"/>
              </a:rPr>
              <a:t></a:t>
            </a:r>
            <a:r>
              <a:rPr lang="en-US" altLang="zh-CN" smtClean="0"/>
              <a:t> SBc</a:t>
            </a:r>
            <a:r>
              <a:rPr lang="zh-CN" altLang="en-US" smtClean="0"/>
              <a:t>，棒大小递减，旋臂缠卷趋松</a:t>
            </a:r>
          </a:p>
        </p:txBody>
      </p:sp>
      <p:pic>
        <p:nvPicPr>
          <p:cNvPr id="41988" name="Picture 4" descr="F15-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97200"/>
            <a:ext cx="91440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 Box 5"/>
          <p:cNvSpPr txBox="1">
            <a:spLocks noChangeArrowheads="1"/>
          </p:cNvSpPr>
          <p:nvPr/>
        </p:nvSpPr>
        <p:spPr bwMode="auto">
          <a:xfrm>
            <a:off x="539750" y="5949950"/>
            <a:ext cx="11033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solidFill>
                  <a:srgbClr val="00FF00"/>
                </a:solidFill>
                <a:latin typeface="Verdana" panose="020B0604030504040204" pitchFamily="34" charset="0"/>
                <a:ea typeface="宋体" panose="02010600030101010101" pitchFamily="2" charset="-122"/>
              </a:rPr>
              <a:t>SBa</a:t>
            </a:r>
          </a:p>
        </p:txBody>
      </p:sp>
      <p:sp>
        <p:nvSpPr>
          <p:cNvPr id="41990" name="Text Box 6"/>
          <p:cNvSpPr txBox="1">
            <a:spLocks noChangeArrowheads="1"/>
          </p:cNvSpPr>
          <p:nvPr/>
        </p:nvSpPr>
        <p:spPr bwMode="auto">
          <a:xfrm>
            <a:off x="4071938" y="5949950"/>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solidFill>
                  <a:srgbClr val="00FF00"/>
                </a:solidFill>
                <a:latin typeface="Verdana" panose="020B0604030504040204" pitchFamily="34" charset="0"/>
                <a:ea typeface="宋体" panose="02010600030101010101" pitchFamily="2" charset="-122"/>
              </a:rPr>
              <a:t>SBb</a:t>
            </a:r>
          </a:p>
        </p:txBody>
      </p:sp>
      <p:sp>
        <p:nvSpPr>
          <p:cNvPr id="41991" name="Text Box 7"/>
          <p:cNvSpPr txBox="1">
            <a:spLocks noChangeArrowheads="1"/>
          </p:cNvSpPr>
          <p:nvPr/>
        </p:nvSpPr>
        <p:spPr bwMode="auto">
          <a:xfrm>
            <a:off x="7358063" y="5949950"/>
            <a:ext cx="10715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solidFill>
                  <a:srgbClr val="00FF00"/>
                </a:solidFill>
                <a:latin typeface="Verdana" panose="020B0604030504040204" pitchFamily="34" charset="0"/>
                <a:ea typeface="宋体" panose="02010600030101010101" pitchFamily="2" charset="-122"/>
              </a:rPr>
              <a:t>SBc</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p:txBody>
          <a:bodyPr/>
          <a:lstStyle/>
          <a:p>
            <a:r>
              <a:rPr lang="zh-CN" altLang="en-US" sz="4000" dirty="0" smtClean="0"/>
              <a:t>恒星运动确定星系形态：棒旋星系</a:t>
            </a:r>
          </a:p>
        </p:txBody>
      </p:sp>
      <p:pic>
        <p:nvPicPr>
          <p:cNvPr id="522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96975"/>
            <a:ext cx="6875462" cy="552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8" name="Text Box 5"/>
          <p:cNvSpPr txBox="1">
            <a:spLocks noChangeArrowheads="1"/>
          </p:cNvSpPr>
          <p:nvPr/>
        </p:nvSpPr>
        <p:spPr bwMode="auto">
          <a:xfrm>
            <a:off x="7164388" y="1341438"/>
            <a:ext cx="18351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mn-cs"/>
              </a:rPr>
              <a:t>盘：恒星轨道取向相同，近似圆轨道</a:t>
            </a:r>
          </a:p>
        </p:txBody>
      </p:sp>
      <p:sp>
        <p:nvSpPr>
          <p:cNvPr id="52229" name="Text Box 6"/>
          <p:cNvSpPr txBox="1">
            <a:spLocks noChangeArrowheads="1"/>
          </p:cNvSpPr>
          <p:nvPr/>
        </p:nvSpPr>
        <p:spPr bwMode="auto">
          <a:xfrm>
            <a:off x="7164388" y="3976013"/>
            <a:ext cx="1835150"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mn-cs"/>
              </a:rPr>
              <a:t>核球：类似椭圆星系，恒星轨道取向随机</a:t>
            </a:r>
          </a:p>
        </p:txBody>
      </p:sp>
    </p:spTree>
    <p:extLst>
      <p:ext uri="{BB962C8B-B14F-4D97-AF65-F5344CB8AC3E}">
        <p14:creationId xmlns:p14="http://schemas.microsoft.com/office/powerpoint/2010/main" val="12647722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sz="4400" smtClean="0">
                <a:latin typeface="Times New Roman" panose="02020603050405020304" pitchFamily="18" charset="0"/>
              </a:rPr>
              <a:t>1.4  </a:t>
            </a:r>
            <a:r>
              <a:rPr lang="zh-CN" altLang="en-US" sz="4400" smtClean="0">
                <a:latin typeface="Times New Roman" panose="02020603050405020304" pitchFamily="18" charset="0"/>
              </a:rPr>
              <a:t>透镜状星系</a:t>
            </a:r>
            <a:endParaRPr lang="zh-CN" altLang="en-US" sz="4400" smtClean="0">
              <a:latin typeface="Times New Roman" panose="02020603050405020304" pitchFamily="18" charset="0"/>
              <a:ea typeface="TT162o00" charset="-122"/>
            </a:endParaRPr>
          </a:p>
        </p:txBody>
      </p:sp>
      <p:sp>
        <p:nvSpPr>
          <p:cNvPr id="44035" name="Rectangle 3"/>
          <p:cNvSpPr>
            <a:spLocks noGrp="1" noChangeArrowheads="1"/>
          </p:cNvSpPr>
          <p:nvPr>
            <p:ph type="body" idx="1"/>
          </p:nvPr>
        </p:nvSpPr>
        <p:spPr>
          <a:xfrm>
            <a:off x="250825" y="981075"/>
            <a:ext cx="8763000" cy="2087563"/>
          </a:xfrm>
        </p:spPr>
        <p:txBody>
          <a:bodyPr/>
          <a:lstStyle/>
          <a:p>
            <a:pPr eaLnBrk="1" hangingPunct="1">
              <a:lnSpc>
                <a:spcPct val="90000"/>
              </a:lnSpc>
            </a:pPr>
            <a:r>
              <a:rPr lang="zh-CN" altLang="en-US" dirty="0" smtClean="0"/>
              <a:t>介于椭圆星系和旋涡星系之间的、无旋臂的盘星系</a:t>
            </a:r>
          </a:p>
          <a:p>
            <a:pPr eaLnBrk="1" hangingPunct="1">
              <a:lnSpc>
                <a:spcPct val="90000"/>
              </a:lnSpc>
            </a:pPr>
            <a:r>
              <a:rPr lang="zh-CN" altLang="en-US" dirty="0" smtClean="0"/>
              <a:t>核心有棒状结构（</a:t>
            </a:r>
            <a:r>
              <a:rPr lang="en-US" altLang="zh-CN" dirty="0" smtClean="0"/>
              <a:t>SB0</a:t>
            </a:r>
            <a:r>
              <a:rPr lang="zh-CN" altLang="en-US" dirty="0" smtClean="0"/>
              <a:t>），或没有（</a:t>
            </a:r>
            <a:r>
              <a:rPr lang="en-US" altLang="zh-CN" dirty="0" smtClean="0"/>
              <a:t>S0</a:t>
            </a:r>
            <a:r>
              <a:rPr lang="zh-CN" altLang="en-US" dirty="0" smtClean="0"/>
              <a:t>）</a:t>
            </a:r>
            <a:endParaRPr lang="en-US" altLang="zh-CN" dirty="0" smtClean="0"/>
          </a:p>
          <a:p>
            <a:pPr eaLnBrk="1" hangingPunct="1">
              <a:lnSpc>
                <a:spcPct val="90000"/>
              </a:lnSpc>
            </a:pPr>
            <a:r>
              <a:rPr lang="zh-CN" altLang="en-US" dirty="0" smtClean="0"/>
              <a:t>由年老恒星组成，气体很少，无显著恒星形成</a:t>
            </a: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3213100"/>
            <a:ext cx="65532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algn="ctr"/>
            <a:r>
              <a:rPr lang="zh-CN" altLang="en-US" smtClean="0"/>
              <a:t>本讲内容</a:t>
            </a:r>
          </a:p>
        </p:txBody>
      </p:sp>
      <p:sp>
        <p:nvSpPr>
          <p:cNvPr id="13315" name="Rectangle 3"/>
          <p:cNvSpPr>
            <a:spLocks noGrp="1" noChangeArrowheads="1"/>
          </p:cNvSpPr>
          <p:nvPr>
            <p:ph type="body" idx="4294967295"/>
          </p:nvPr>
        </p:nvSpPr>
        <p:spPr>
          <a:xfrm>
            <a:off x="755650" y="1052513"/>
            <a:ext cx="7848600" cy="5329237"/>
          </a:xfrm>
        </p:spPr>
        <p:txBody>
          <a:bodyPr/>
          <a:lstStyle/>
          <a:p>
            <a:pPr marL="609600" indent="-609600">
              <a:buFont typeface="Wingdings" panose="05000000000000000000" pitchFamily="2" charset="2"/>
              <a:buAutoNum type="arabicPeriod"/>
            </a:pPr>
            <a:r>
              <a:rPr lang="zh-CN" altLang="en-US" sz="3600" dirty="0" smtClean="0">
                <a:latin typeface="宋体" panose="02010600030101010101" pitchFamily="2" charset="-122"/>
              </a:rPr>
              <a:t>星系的分类</a:t>
            </a:r>
          </a:p>
          <a:p>
            <a:pPr marL="609600" indent="-609600">
              <a:buFont typeface="Wingdings" panose="05000000000000000000" pitchFamily="2" charset="2"/>
              <a:buAutoNum type="arabicPeriod"/>
            </a:pPr>
            <a:r>
              <a:rPr lang="zh-CN" altLang="en-US" sz="3600" dirty="0" smtClean="0">
                <a:latin typeface="宋体" panose="02010600030101010101" pitchFamily="2" charset="-122"/>
              </a:rPr>
              <a:t>银河系概观</a:t>
            </a:r>
          </a:p>
          <a:p>
            <a:pPr marL="609600" indent="-609600">
              <a:buFont typeface="Wingdings" panose="05000000000000000000" pitchFamily="2" charset="2"/>
              <a:buAutoNum type="arabicPeriod"/>
            </a:pPr>
            <a:r>
              <a:rPr lang="zh-CN" altLang="en-US" sz="3600" dirty="0" smtClean="0">
                <a:latin typeface="宋体" panose="02010600030101010101" pitchFamily="2" charset="-122"/>
              </a:rPr>
              <a:t>星系中的恒星</a:t>
            </a:r>
            <a:r>
              <a:rPr lang="en-US" altLang="zh-CN" sz="3600" dirty="0" smtClean="0">
                <a:latin typeface="宋体" panose="02010600030101010101" pitchFamily="2" charset="-122"/>
              </a:rPr>
              <a:t>[</a:t>
            </a:r>
            <a:r>
              <a:rPr lang="zh-CN" altLang="en-US" sz="3600" dirty="0" smtClean="0">
                <a:latin typeface="宋体" panose="02010600030101010101" pitchFamily="2" charset="-122"/>
              </a:rPr>
              <a:t>形成</a:t>
            </a:r>
            <a:r>
              <a:rPr lang="en-US" altLang="zh-CN" sz="3600" dirty="0" smtClean="0">
                <a:latin typeface="宋体" panose="02010600030101010101" pitchFamily="2" charset="-122"/>
              </a:rPr>
              <a:t>]</a:t>
            </a:r>
          </a:p>
          <a:p>
            <a:pPr marL="609600" indent="-609600">
              <a:buFont typeface="Wingdings" panose="05000000000000000000" pitchFamily="2" charset="2"/>
              <a:buAutoNum type="arabicPeriod"/>
            </a:pPr>
            <a:r>
              <a:rPr lang="zh-CN" altLang="en-US" sz="3600" dirty="0" smtClean="0">
                <a:latin typeface="宋体" panose="02010600030101010101" pitchFamily="2" charset="-122"/>
              </a:rPr>
              <a:t>银河系内的恒星</a:t>
            </a:r>
            <a:endParaRPr lang="en-US" altLang="zh-CN" sz="3600" dirty="0" smtClean="0">
              <a:latin typeface="宋体" panose="02010600030101010101" pitchFamily="2" charset="-122"/>
            </a:endParaRPr>
          </a:p>
          <a:p>
            <a:pPr marL="609600" indent="-609600">
              <a:buFont typeface="Wingdings" panose="05000000000000000000" pitchFamily="2" charset="2"/>
              <a:buAutoNum type="arabicPeriod"/>
            </a:pPr>
            <a:r>
              <a:rPr lang="zh-CN" altLang="en-US" sz="3600" dirty="0" smtClean="0">
                <a:latin typeface="宋体" panose="02010600030101010101" pitchFamily="2" charset="-122"/>
              </a:rPr>
              <a:t>星系由暗物质主导</a:t>
            </a:r>
          </a:p>
          <a:p>
            <a:pPr marL="609600" indent="-609600">
              <a:buFont typeface="Wingdings" panose="05000000000000000000" pitchFamily="2" charset="2"/>
              <a:buAutoNum type="arabicPeriod"/>
            </a:pPr>
            <a:r>
              <a:rPr lang="zh-CN" altLang="en-US" sz="3600" dirty="0" smtClean="0">
                <a:latin typeface="宋体" panose="02010600030101010101" pitchFamily="2" charset="-122"/>
              </a:rPr>
              <a:t>类星体与活动星系核</a:t>
            </a:r>
          </a:p>
          <a:p>
            <a:pPr marL="609600" indent="-609600">
              <a:buFont typeface="Wingdings" panose="05000000000000000000" pitchFamily="2" charset="2"/>
              <a:buAutoNum type="arabicPeriod"/>
            </a:pPr>
            <a:r>
              <a:rPr lang="zh-CN" altLang="en-US" sz="3600" dirty="0" smtClean="0">
                <a:latin typeface="宋体" panose="02010600030101010101" pitchFamily="2" charset="-122"/>
              </a:rPr>
              <a:t>星系</a:t>
            </a:r>
            <a:r>
              <a:rPr lang="en-US" altLang="zh-CN" sz="3600" dirty="0" smtClean="0">
                <a:latin typeface="宋体" panose="02010600030101010101" pitchFamily="2" charset="-122"/>
              </a:rPr>
              <a:t>[</a:t>
            </a:r>
            <a:r>
              <a:rPr lang="zh-CN" altLang="en-US" sz="3600" dirty="0" smtClean="0">
                <a:latin typeface="宋体" panose="02010600030101010101" pitchFamily="2" charset="-122"/>
              </a:rPr>
              <a:t>银河系</a:t>
            </a:r>
            <a:r>
              <a:rPr lang="en-US" altLang="zh-CN" sz="3600" dirty="0" smtClean="0">
                <a:latin typeface="宋体" panose="02010600030101010101" pitchFamily="2" charset="-122"/>
              </a:rPr>
              <a:t>]</a:t>
            </a:r>
            <a:r>
              <a:rPr lang="zh-CN" altLang="en-US" sz="3600" dirty="0" smtClean="0">
                <a:latin typeface="宋体" panose="02010600030101010101" pitchFamily="2" charset="-122"/>
              </a:rPr>
              <a:t>中心的超大质量黑洞</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sz="4400" smtClean="0">
                <a:latin typeface="Times New Roman" panose="02020603050405020304" pitchFamily="18" charset="0"/>
              </a:rPr>
              <a:t>1.5 </a:t>
            </a:r>
            <a:r>
              <a:rPr lang="zh-CN" altLang="en-US" sz="4400" smtClean="0">
                <a:latin typeface="Times New Roman" panose="02020603050405020304" pitchFamily="18" charset="0"/>
              </a:rPr>
              <a:t>不规则星系</a:t>
            </a:r>
            <a:endParaRPr lang="zh-CN" altLang="en-US" sz="4400" smtClean="0">
              <a:latin typeface="Arial" panose="020B0604020202020204" pitchFamily="34" charset="0"/>
              <a:ea typeface="TT162o00" charset="-122"/>
            </a:endParaRPr>
          </a:p>
        </p:txBody>
      </p:sp>
      <p:sp>
        <p:nvSpPr>
          <p:cNvPr id="46083" name="Rectangle 3"/>
          <p:cNvSpPr>
            <a:spLocks noGrp="1" noChangeArrowheads="1"/>
          </p:cNvSpPr>
          <p:nvPr>
            <p:ph type="body" idx="1"/>
          </p:nvPr>
        </p:nvSpPr>
        <p:spPr>
          <a:xfrm>
            <a:off x="250825" y="1125538"/>
            <a:ext cx="8763000" cy="1871662"/>
          </a:xfrm>
        </p:spPr>
        <p:txBody>
          <a:bodyPr/>
          <a:lstStyle/>
          <a:p>
            <a:pPr eaLnBrk="1" hangingPunct="1"/>
            <a:r>
              <a:rPr lang="zh-CN" altLang="zh-CN" dirty="0" smtClean="0"/>
              <a:t>无旋臂</a:t>
            </a:r>
            <a:r>
              <a:rPr lang="zh-CN" altLang="en-US" dirty="0" smtClean="0"/>
              <a:t>、无</a:t>
            </a:r>
            <a:r>
              <a:rPr lang="zh-CN" altLang="zh-CN" dirty="0" smtClean="0"/>
              <a:t>中心核区</a:t>
            </a:r>
            <a:r>
              <a:rPr lang="zh-CN" altLang="en-US" dirty="0" smtClean="0"/>
              <a:t>、无对称性，符号 </a:t>
            </a:r>
            <a:r>
              <a:rPr lang="en-US" altLang="zh-CN" dirty="0" err="1" smtClean="0"/>
              <a:t>Irr</a:t>
            </a:r>
            <a:endParaRPr lang="en-US" altLang="zh-CN" dirty="0" smtClean="0"/>
          </a:p>
          <a:p>
            <a:pPr eaLnBrk="1" hangingPunct="1"/>
            <a:r>
              <a:rPr lang="zh-CN" altLang="en-US" dirty="0" smtClean="0"/>
              <a:t>占星系总数的</a:t>
            </a:r>
            <a:r>
              <a:rPr lang="en-US" altLang="zh-CN" dirty="0" smtClean="0"/>
              <a:t>~1/4</a:t>
            </a:r>
            <a:r>
              <a:rPr lang="zh-CN" altLang="en-US" dirty="0" smtClean="0"/>
              <a:t>，富含气体与年轻恒星</a:t>
            </a:r>
            <a:r>
              <a:rPr lang="en-US" altLang="zh-CN" dirty="0" smtClean="0"/>
              <a:t>[</a:t>
            </a:r>
            <a:r>
              <a:rPr lang="zh-CN" altLang="en-US" dirty="0" smtClean="0"/>
              <a:t>形成</a:t>
            </a:r>
            <a:r>
              <a:rPr lang="en-US" altLang="zh-CN" dirty="0" smtClean="0"/>
              <a:t>]</a:t>
            </a:r>
          </a:p>
          <a:p>
            <a:pPr eaLnBrk="1" hangingPunct="1"/>
            <a:r>
              <a:rPr lang="zh-CN" altLang="en-US" dirty="0" smtClean="0"/>
              <a:t>可能是被邻近星系引力撕裂的旋涡或椭圆星系</a:t>
            </a:r>
            <a:endParaRPr lang="en-US" altLang="zh-CN" dirty="0" smtClean="0"/>
          </a:p>
        </p:txBody>
      </p:sp>
      <p:pic>
        <p:nvPicPr>
          <p:cNvPr id="46084" name="Picture 5" descr="LM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3357563"/>
            <a:ext cx="403225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descr="uks0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284538"/>
            <a:ext cx="4303713"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Box 7"/>
          <p:cNvSpPr txBox="1">
            <a:spLocks noChangeArrowheads="1"/>
          </p:cNvSpPr>
          <p:nvPr/>
        </p:nvSpPr>
        <p:spPr bwMode="auto">
          <a:xfrm>
            <a:off x="611188" y="5805488"/>
            <a:ext cx="3422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latin typeface="Times New Roman" panose="02020603050405020304" pitchFamily="18" charset="0"/>
                <a:ea typeface="华文行楷" panose="02010800040101010101" pitchFamily="2" charset="-122"/>
              </a:rPr>
              <a:t>大麦哲伦云</a:t>
            </a:r>
            <a:r>
              <a:rPr lang="en-US" altLang="zh-CN" dirty="0">
                <a:latin typeface="Times New Roman" panose="02020603050405020304" pitchFamily="18" charset="0"/>
                <a:ea typeface="华文行楷" panose="02010800040101010101" pitchFamily="2" charset="-122"/>
              </a:rPr>
              <a:t>SMC</a:t>
            </a:r>
            <a:endParaRPr lang="zh-CN" altLang="en-US" dirty="0">
              <a:latin typeface="Times New Roman" panose="02020603050405020304" pitchFamily="18" charset="0"/>
              <a:ea typeface="华文行楷" panose="02010800040101010101" pitchFamily="2" charset="-122"/>
            </a:endParaRPr>
          </a:p>
        </p:txBody>
      </p:sp>
      <p:sp>
        <p:nvSpPr>
          <p:cNvPr id="46087" name="TextBox 9"/>
          <p:cNvSpPr txBox="1">
            <a:spLocks noChangeArrowheads="1"/>
          </p:cNvSpPr>
          <p:nvPr/>
        </p:nvSpPr>
        <p:spPr bwMode="auto">
          <a:xfrm>
            <a:off x="5292725" y="5876925"/>
            <a:ext cx="3133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dirty="0">
                <a:latin typeface="Times New Roman" panose="02020603050405020304" pitchFamily="18" charset="0"/>
                <a:ea typeface="华文行楷" panose="02010800040101010101" pitchFamily="2" charset="-122"/>
              </a:rPr>
              <a:t>小麦哲伦云</a:t>
            </a:r>
            <a:r>
              <a:rPr lang="en-US" altLang="zh-CN" dirty="0">
                <a:latin typeface="Times New Roman" panose="02020603050405020304" pitchFamily="18" charset="0"/>
                <a:ea typeface="华文行楷" panose="02010800040101010101" pitchFamily="2" charset="-122"/>
              </a:rPr>
              <a:t>LMC</a:t>
            </a:r>
            <a:endParaRPr lang="zh-CN" altLang="en-US" dirty="0">
              <a:latin typeface="Times New Roman" panose="02020603050405020304" pitchFamily="18" charset="0"/>
              <a:ea typeface="华文行楷" panose="02010800040101010101" pitchFamily="2"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a:lstStyle/>
          <a:p>
            <a:r>
              <a:rPr lang="zh-CN" altLang="en-US" sz="3600" smtClean="0"/>
              <a:t>星系的哈勃序列没有</a:t>
            </a:r>
            <a:r>
              <a:rPr lang="en-US" altLang="zh-CN" sz="3600" smtClean="0"/>
              <a:t>HR</a:t>
            </a:r>
            <a:r>
              <a:rPr lang="zh-CN" altLang="en-US" sz="3600" smtClean="0"/>
              <a:t>图的演化意义！</a:t>
            </a:r>
          </a:p>
        </p:txBody>
      </p:sp>
      <p:pic>
        <p:nvPicPr>
          <p:cNvPr id="48131"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317500" y="1250950"/>
            <a:ext cx="8629650" cy="4572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4981" name="Text Box 5"/>
          <p:cNvSpPr txBox="1">
            <a:spLocks noChangeArrowheads="1"/>
          </p:cNvSpPr>
          <p:nvPr/>
        </p:nvSpPr>
        <p:spPr bwMode="auto">
          <a:xfrm>
            <a:off x="1116013" y="5876925"/>
            <a:ext cx="70564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rPr>
              <a:t>星系的哈勃序列是</a:t>
            </a:r>
            <a:r>
              <a:rPr lang="zh-CN" altLang="en-US" dirty="0">
                <a:solidFill>
                  <a:srgbClr val="FFFF00"/>
                </a:solidFill>
                <a:latin typeface="Times New Roman" panose="02020603050405020304" pitchFamily="18" charset="0"/>
              </a:rPr>
              <a:t>恒星形成率</a:t>
            </a:r>
            <a:r>
              <a:rPr lang="zh-CN" altLang="en-US" dirty="0">
                <a:latin typeface="Times New Roman" panose="02020603050405020304" pitchFamily="18" charset="0"/>
              </a:rPr>
              <a:t>的序列</a:t>
            </a:r>
          </a:p>
        </p:txBody>
      </p:sp>
      <p:sp>
        <p:nvSpPr>
          <p:cNvPr id="5" name="下箭头 4"/>
          <p:cNvSpPr/>
          <p:nvPr/>
        </p:nvSpPr>
        <p:spPr bwMode="auto">
          <a:xfrm>
            <a:off x="4932040" y="2321719"/>
            <a:ext cx="576064" cy="3627561"/>
          </a:xfrm>
          <a:prstGeom prst="downArrow">
            <a:avLst/>
          </a:prstGeom>
          <a:solidFill>
            <a:srgbClr val="FF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4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p:txBody>
          <a:bodyPr/>
          <a:lstStyle/>
          <a:p>
            <a:pPr algn="ctr"/>
            <a:r>
              <a:rPr lang="en-US" altLang="zh-CN" smtClean="0">
                <a:latin typeface="Arial" panose="020B0604020202020204" pitchFamily="34" charset="0"/>
              </a:rPr>
              <a:t>2</a:t>
            </a:r>
            <a:r>
              <a:rPr lang="zh-CN" altLang="en-US" smtClean="0">
                <a:latin typeface="Arial" panose="020B0604020202020204" pitchFamily="34" charset="0"/>
              </a:rPr>
              <a:t>、银河系概观</a:t>
            </a:r>
          </a:p>
        </p:txBody>
      </p:sp>
      <p:pic>
        <p:nvPicPr>
          <p:cNvPr id="54275"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627313" y="1125538"/>
            <a:ext cx="4322762" cy="5257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p:txBody>
          <a:bodyPr/>
          <a:lstStyle/>
          <a:p>
            <a:pPr algn="ctr"/>
            <a:endParaRPr lang="en-US" altLang="zh-CN" sz="4400" smtClean="0">
              <a:latin typeface="Arial" panose="020B0604020202020204" pitchFamily="34" charset="0"/>
            </a:endParaRPr>
          </a:p>
        </p:txBody>
      </p:sp>
      <p:pic>
        <p:nvPicPr>
          <p:cNvPr id="563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196975"/>
            <a:ext cx="6604000" cy="257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0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508500"/>
            <a:ext cx="6604000" cy="166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5" name="Text Box 6"/>
          <p:cNvSpPr txBox="1">
            <a:spLocks noChangeArrowheads="1"/>
          </p:cNvSpPr>
          <p:nvPr/>
        </p:nvSpPr>
        <p:spPr bwMode="auto">
          <a:xfrm>
            <a:off x="1547813" y="549275"/>
            <a:ext cx="6337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latin typeface="Times New Roman" panose="02020603050405020304" pitchFamily="18" charset="0"/>
                <a:ea typeface="华文行楷" panose="02010800040101010101" pitchFamily="2" charset="-122"/>
              </a:rPr>
              <a:t>裸眼星空由银河系（恒星）主导</a:t>
            </a:r>
          </a:p>
        </p:txBody>
      </p:sp>
      <p:sp>
        <p:nvSpPr>
          <p:cNvPr id="430087" name="Text Box 7"/>
          <p:cNvSpPr txBox="1">
            <a:spLocks noChangeArrowheads="1"/>
          </p:cNvSpPr>
          <p:nvPr/>
        </p:nvSpPr>
        <p:spPr bwMode="auto">
          <a:xfrm>
            <a:off x="2339975" y="3933825"/>
            <a:ext cx="54737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ea typeface="华文行楷" panose="02010800040101010101" pitchFamily="2" charset="-122"/>
              </a:rPr>
              <a:t>侧向旋涡星系</a:t>
            </a:r>
            <a:r>
              <a:rPr lang="en-US" altLang="zh-CN" dirty="0">
                <a:latin typeface="Times New Roman" panose="02020603050405020304" pitchFamily="18" charset="0"/>
                <a:ea typeface="华文行楷" panose="02010800040101010101" pitchFamily="2" charset="-122"/>
              </a:rPr>
              <a:t>NGC 891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00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0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p:txBody>
          <a:bodyPr/>
          <a:lstStyle/>
          <a:p>
            <a:r>
              <a:rPr lang="zh-CN" altLang="en-US" sz="4400" smtClean="0"/>
              <a:t>银河系是一个棒旋星系，</a:t>
            </a:r>
            <a:r>
              <a:rPr lang="en-US" altLang="zh-CN" sz="4400" smtClean="0"/>
              <a:t>SBb[c]</a:t>
            </a:r>
            <a:r>
              <a:rPr lang="zh-CN" altLang="en-US" sz="4400" smtClean="0"/>
              <a:t>型</a:t>
            </a:r>
          </a:p>
        </p:txBody>
      </p:sp>
      <p:sp>
        <p:nvSpPr>
          <p:cNvPr id="58371" name="Rectangle 3"/>
          <p:cNvSpPr>
            <a:spLocks noGrp="1" noChangeArrowheads="1"/>
          </p:cNvSpPr>
          <p:nvPr>
            <p:ph type="body" idx="4294967295"/>
          </p:nvPr>
        </p:nvSpPr>
        <p:spPr/>
        <p:txBody>
          <a:bodyPr/>
          <a:lstStyle/>
          <a:p>
            <a:endParaRPr lang="zh-CN" altLang="en-US" smtClean="0"/>
          </a:p>
        </p:txBody>
      </p:sp>
      <p:pic>
        <p:nvPicPr>
          <p:cNvPr id="583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313"/>
            <a:ext cx="4083050" cy="442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21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1524000"/>
            <a:ext cx="5148262" cy="341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5" name="Text Box 8"/>
          <p:cNvSpPr txBox="1">
            <a:spLocks noChangeArrowheads="1"/>
          </p:cNvSpPr>
          <p:nvPr/>
        </p:nvSpPr>
        <p:spPr bwMode="auto">
          <a:xfrm>
            <a:off x="539750" y="4941888"/>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400" b="1">
                <a:solidFill>
                  <a:srgbClr val="FF0000"/>
                </a:solidFill>
                <a:latin typeface="黑体" panose="02010609060101010101" pitchFamily="49" charset="-122"/>
              </a:rPr>
              <a:t>英仙臂 </a:t>
            </a:r>
          </a:p>
        </p:txBody>
      </p:sp>
      <p:sp>
        <p:nvSpPr>
          <p:cNvPr id="58376" name="Text Box 9"/>
          <p:cNvSpPr txBox="1">
            <a:spLocks noChangeArrowheads="1"/>
          </p:cNvSpPr>
          <p:nvPr/>
        </p:nvSpPr>
        <p:spPr bwMode="auto">
          <a:xfrm>
            <a:off x="2987675" y="2852738"/>
            <a:ext cx="10080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400" b="1">
                <a:solidFill>
                  <a:srgbClr val="FF0000"/>
                </a:solidFill>
                <a:latin typeface="黑体" panose="02010609060101010101" pitchFamily="49" charset="-122"/>
              </a:rPr>
              <a:t>盾牌</a:t>
            </a:r>
            <a:r>
              <a:rPr lang="en-US" altLang="zh-CN" sz="2400" b="1">
                <a:solidFill>
                  <a:srgbClr val="FF0000"/>
                </a:solidFill>
                <a:latin typeface="黑体" panose="02010609060101010101" pitchFamily="49" charset="-122"/>
              </a:rPr>
              <a:t>-</a:t>
            </a:r>
            <a:r>
              <a:rPr lang="zh-CN" altLang="en-US" sz="2400" b="1">
                <a:solidFill>
                  <a:srgbClr val="FF0000"/>
                </a:solidFill>
                <a:latin typeface="黑体" panose="02010609060101010101" pitchFamily="49" charset="-122"/>
              </a:rPr>
              <a:t>半人马臂</a:t>
            </a:r>
          </a:p>
        </p:txBody>
      </p:sp>
      <p:sp>
        <p:nvSpPr>
          <p:cNvPr id="58377" name="Text Box 10"/>
          <p:cNvSpPr txBox="1">
            <a:spLocks noChangeArrowheads="1"/>
          </p:cNvSpPr>
          <p:nvPr/>
        </p:nvSpPr>
        <p:spPr bwMode="auto">
          <a:xfrm>
            <a:off x="2771775" y="4868863"/>
            <a:ext cx="12239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400" b="1">
                <a:solidFill>
                  <a:srgbClr val="FF0000"/>
                </a:solidFill>
                <a:latin typeface="黑体" panose="02010609060101010101" pitchFamily="49" charset="-122"/>
              </a:rPr>
              <a:t>猎户射电支 </a:t>
            </a:r>
          </a:p>
        </p:txBody>
      </p:sp>
      <p:sp>
        <p:nvSpPr>
          <p:cNvPr id="10" name="Text Box 7"/>
          <p:cNvSpPr txBox="1">
            <a:spLocks noChangeArrowheads="1"/>
          </p:cNvSpPr>
          <p:nvPr/>
        </p:nvSpPr>
        <p:spPr bwMode="auto">
          <a:xfrm>
            <a:off x="4481970" y="5034211"/>
            <a:ext cx="4647141"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ea typeface="华文行楷" panose="02010800040101010101" pitchFamily="2" charset="-122"/>
              </a:rPr>
              <a:t>拥有核球和</a:t>
            </a:r>
            <a:r>
              <a:rPr lang="zh-CN" altLang="en-US" dirty="0" smtClean="0">
                <a:latin typeface="Times New Roman" panose="02020603050405020304" pitchFamily="18" charset="0"/>
                <a:ea typeface="华文行楷" panose="02010800040101010101" pitchFamily="2" charset="-122"/>
              </a:rPr>
              <a:t>棒的</a:t>
            </a:r>
            <a:r>
              <a:rPr lang="en-US" altLang="zh-CN" dirty="0" smtClean="0">
                <a:latin typeface="Times New Roman" panose="02020603050405020304" pitchFamily="18" charset="0"/>
                <a:ea typeface="华文行楷" panose="02010800040101010101" pitchFamily="2" charset="-122"/>
              </a:rPr>
              <a:t>M109 </a:t>
            </a:r>
            <a:r>
              <a:rPr lang="en-US" altLang="zh-CN" dirty="0">
                <a:latin typeface="Times New Roman" panose="02020603050405020304" pitchFamily="18" charset="0"/>
                <a:ea typeface="华文行楷" panose="02010800040101010101" pitchFamily="2" charset="-122"/>
              </a:rPr>
              <a:t>~</a:t>
            </a:r>
            <a:r>
              <a:rPr lang="zh-CN" altLang="en-US" dirty="0">
                <a:latin typeface="Times New Roman" panose="02020603050405020304" pitchFamily="18" charset="0"/>
                <a:ea typeface="华文行楷" panose="02010800040101010101" pitchFamily="2" charset="-122"/>
              </a:rPr>
              <a:t>从外部看到的</a:t>
            </a:r>
            <a:r>
              <a:rPr lang="zh-CN" altLang="en-US" dirty="0" smtClean="0">
                <a:latin typeface="Times New Roman" panose="02020603050405020304" pitchFamily="18" charset="0"/>
                <a:ea typeface="华文行楷" panose="02010800040101010101" pitchFamily="2" charset="-122"/>
              </a:rPr>
              <a:t>银河系？</a:t>
            </a:r>
            <a:endParaRPr lang="zh-CN" altLang="en-US" dirty="0">
              <a:latin typeface="Times New Roman" panose="02020603050405020304" pitchFamily="18" charset="0"/>
              <a:ea typeface="华文行楷"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2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p:txBody>
          <a:bodyPr/>
          <a:lstStyle/>
          <a:p>
            <a:r>
              <a:rPr lang="zh-CN" altLang="en-US" sz="4400" smtClean="0"/>
              <a:t>银河系的大小</a:t>
            </a:r>
          </a:p>
        </p:txBody>
      </p:sp>
      <p:sp>
        <p:nvSpPr>
          <p:cNvPr id="63491" name="Rectangle 3"/>
          <p:cNvSpPr>
            <a:spLocks noGrp="1" noChangeArrowheads="1"/>
          </p:cNvSpPr>
          <p:nvPr>
            <p:ph type="body" idx="4294967295"/>
          </p:nvPr>
        </p:nvSpPr>
        <p:spPr>
          <a:xfrm>
            <a:off x="250825" y="908050"/>
            <a:ext cx="8763000" cy="2233613"/>
          </a:xfrm>
        </p:spPr>
        <p:txBody>
          <a:bodyPr/>
          <a:lstStyle/>
          <a:p>
            <a:pPr>
              <a:lnSpc>
                <a:spcPct val="90000"/>
              </a:lnSpc>
            </a:pPr>
            <a:r>
              <a:rPr lang="zh-CN" altLang="en-US" smtClean="0"/>
              <a:t>球状星团相对银河系中心呈球对称分布，直径</a:t>
            </a:r>
            <a:r>
              <a:rPr lang="en-US" altLang="zh-CN" smtClean="0"/>
              <a:t>~90kpc</a:t>
            </a:r>
          </a:p>
          <a:p>
            <a:pPr>
              <a:lnSpc>
                <a:spcPct val="90000"/>
              </a:lnSpc>
            </a:pPr>
            <a:r>
              <a:rPr lang="en-US" altLang="zh-CN" smtClean="0"/>
              <a:t>~1/4 </a:t>
            </a:r>
            <a:r>
              <a:rPr lang="zh-CN" altLang="en-US" smtClean="0"/>
              <a:t>恒星位于银盘，其它位于银晕</a:t>
            </a:r>
            <a:endParaRPr lang="en-US" altLang="zh-CN" smtClean="0"/>
          </a:p>
          <a:p>
            <a:pPr>
              <a:lnSpc>
                <a:spcPct val="90000"/>
              </a:lnSpc>
            </a:pPr>
            <a:r>
              <a:rPr lang="zh-CN" altLang="en-US" smtClean="0"/>
              <a:t>太阳距银河系中心</a:t>
            </a:r>
            <a:r>
              <a:rPr lang="en-US" altLang="zh-CN" smtClean="0"/>
              <a:t>8,300pc[~27,000</a:t>
            </a:r>
            <a:r>
              <a:rPr lang="zh-CN" altLang="en-US" smtClean="0"/>
              <a:t>光年</a:t>
            </a:r>
            <a:r>
              <a:rPr lang="en-US" altLang="zh-CN" smtClean="0"/>
              <a:t>]</a:t>
            </a:r>
          </a:p>
        </p:txBody>
      </p:sp>
      <p:pic>
        <p:nvPicPr>
          <p:cNvPr id="63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141663"/>
            <a:ext cx="4464050" cy="358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141663"/>
            <a:ext cx="4500562" cy="355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pPr algn="ctr"/>
            <a:r>
              <a:rPr lang="en-US" altLang="zh-CN" sz="4400" smtClean="0">
                <a:latin typeface="Arial" panose="020B0604020202020204" pitchFamily="34" charset="0"/>
              </a:rPr>
              <a:t>3</a:t>
            </a:r>
            <a:r>
              <a:rPr lang="zh-CN" altLang="en-US" sz="4400" smtClean="0">
                <a:latin typeface="Arial" panose="020B0604020202020204" pitchFamily="34" charset="0"/>
              </a:rPr>
              <a:t>、</a:t>
            </a:r>
            <a:r>
              <a:rPr lang="zh-CN" altLang="en-US" smtClean="0">
                <a:latin typeface="Arial" panose="020B0604020202020204" pitchFamily="34" charset="0"/>
              </a:rPr>
              <a:t>星系中的恒星</a:t>
            </a:r>
            <a:r>
              <a:rPr lang="en-US" altLang="zh-CN" smtClean="0">
                <a:latin typeface="Arial" panose="020B0604020202020204" pitchFamily="34" charset="0"/>
              </a:rPr>
              <a:t>[</a:t>
            </a:r>
            <a:r>
              <a:rPr lang="zh-CN" altLang="en-US" smtClean="0">
                <a:latin typeface="Arial" panose="020B0604020202020204" pitchFamily="34" charset="0"/>
              </a:rPr>
              <a:t>形成</a:t>
            </a:r>
            <a:r>
              <a:rPr lang="en-US" altLang="zh-CN" smtClean="0">
                <a:latin typeface="Arial" panose="020B0604020202020204" pitchFamily="34" charset="0"/>
              </a:rPr>
              <a:t>]</a:t>
            </a:r>
          </a:p>
        </p:txBody>
      </p:sp>
      <p:sp>
        <p:nvSpPr>
          <p:cNvPr id="438275" name="Rectangle 3"/>
          <p:cNvSpPr>
            <a:spLocks noGrp="1" noChangeArrowheads="1"/>
          </p:cNvSpPr>
          <p:nvPr>
            <p:ph type="body" idx="4294967295"/>
          </p:nvPr>
        </p:nvSpPr>
        <p:spPr>
          <a:xfrm>
            <a:off x="179388" y="1052513"/>
            <a:ext cx="8763000" cy="2305050"/>
          </a:xfrm>
        </p:spPr>
        <p:txBody>
          <a:bodyPr/>
          <a:lstStyle/>
          <a:p>
            <a:r>
              <a:rPr lang="zh-CN" altLang="en-US" dirty="0" smtClean="0"/>
              <a:t>旋臂不是恒星</a:t>
            </a:r>
            <a:r>
              <a:rPr lang="en-US" altLang="zh-CN" dirty="0" smtClean="0"/>
              <a:t>[</a:t>
            </a:r>
            <a:r>
              <a:rPr lang="zh-CN" altLang="en-US" dirty="0" smtClean="0"/>
              <a:t>数量</a:t>
            </a:r>
            <a:r>
              <a:rPr lang="en-US" altLang="zh-CN" dirty="0" smtClean="0"/>
              <a:t>]</a:t>
            </a:r>
            <a:r>
              <a:rPr lang="zh-CN" altLang="en-US" dirty="0" smtClean="0"/>
              <a:t>特别聚集的表现</a:t>
            </a:r>
          </a:p>
          <a:p>
            <a:r>
              <a:rPr lang="zh-CN" altLang="en-US" dirty="0" smtClean="0">
                <a:solidFill>
                  <a:srgbClr val="FFFF00"/>
                </a:solidFill>
              </a:rPr>
              <a:t>旋臂是年轻高质量、高光度恒星聚集的表现</a:t>
            </a:r>
          </a:p>
          <a:p>
            <a:r>
              <a:rPr lang="zh-CN" altLang="en-US" dirty="0" smtClean="0"/>
              <a:t>旋臂是恒星正在形成的场所，有</a:t>
            </a:r>
            <a:r>
              <a:rPr lang="en-US" altLang="zh-CN" dirty="0" smtClean="0"/>
              <a:t>HII</a:t>
            </a:r>
            <a:r>
              <a:rPr lang="zh-CN" altLang="en-US" dirty="0" smtClean="0"/>
              <a:t>区、分子云、</a:t>
            </a:r>
            <a:r>
              <a:rPr lang="en-US" altLang="zh-CN" dirty="0" smtClean="0"/>
              <a:t>OB</a:t>
            </a:r>
            <a:r>
              <a:rPr lang="zh-CN" altLang="en-US" dirty="0" smtClean="0"/>
              <a:t>星协等</a:t>
            </a:r>
          </a:p>
        </p:txBody>
      </p:sp>
      <p:pic>
        <p:nvPicPr>
          <p:cNvPr id="655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357563"/>
            <a:ext cx="4572000" cy="330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82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57563"/>
            <a:ext cx="4533900" cy="331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2" name="Text Box 9"/>
          <p:cNvSpPr txBox="1">
            <a:spLocks noChangeArrowheads="1"/>
          </p:cNvSpPr>
          <p:nvPr/>
        </p:nvSpPr>
        <p:spPr bwMode="auto">
          <a:xfrm>
            <a:off x="5292725" y="6165850"/>
            <a:ext cx="2952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dirty="0">
                <a:latin typeface="Times New Roman" panose="02020603050405020304" pitchFamily="18" charset="0"/>
                <a:ea typeface="华文行楷" panose="02010800040101010101" pitchFamily="2" charset="-122"/>
              </a:rPr>
              <a:t>M31</a:t>
            </a:r>
            <a:r>
              <a:rPr lang="zh-CN" altLang="en-US" dirty="0">
                <a:latin typeface="Times New Roman" panose="02020603050405020304" pitchFamily="18" charset="0"/>
                <a:ea typeface="华文行楷" panose="02010800040101010101" pitchFamily="2" charset="-122"/>
              </a:rPr>
              <a:t>光学图像</a:t>
            </a:r>
          </a:p>
        </p:txBody>
      </p:sp>
      <p:sp>
        <p:nvSpPr>
          <p:cNvPr id="65543" name="Text Box 10"/>
          <p:cNvSpPr txBox="1">
            <a:spLocks noChangeArrowheads="1"/>
          </p:cNvSpPr>
          <p:nvPr/>
        </p:nvSpPr>
        <p:spPr bwMode="auto">
          <a:xfrm>
            <a:off x="755650" y="6165850"/>
            <a:ext cx="2952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dirty="0">
                <a:latin typeface="Times New Roman" panose="02020603050405020304" pitchFamily="18" charset="0"/>
                <a:ea typeface="华文行楷" panose="02010800040101010101" pitchFamily="2" charset="-122"/>
              </a:rPr>
              <a:t>M31</a:t>
            </a:r>
            <a:r>
              <a:rPr lang="zh-CN" altLang="en-US" dirty="0">
                <a:latin typeface="Times New Roman" panose="02020603050405020304" pitchFamily="18" charset="0"/>
                <a:ea typeface="华文行楷" panose="02010800040101010101" pitchFamily="2" charset="-122"/>
              </a:rPr>
              <a:t>紫外图像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82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82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82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idx="4294967295"/>
          </p:nvPr>
        </p:nvSpPr>
        <p:spPr>
          <a:xfrm>
            <a:off x="250825" y="333375"/>
            <a:ext cx="8763000" cy="1655763"/>
          </a:xfrm>
        </p:spPr>
        <p:txBody>
          <a:bodyPr/>
          <a:lstStyle/>
          <a:p>
            <a:r>
              <a:rPr lang="zh-CN" altLang="en-US" smtClean="0"/>
              <a:t>旋臂是星际气体与尘埃聚集并被压缩的场所</a:t>
            </a:r>
          </a:p>
          <a:p>
            <a:r>
              <a:rPr lang="zh-CN" altLang="en-US" smtClean="0"/>
              <a:t>旋臂</a:t>
            </a:r>
            <a:r>
              <a:rPr lang="zh-CN" altLang="en-US" smtClean="0">
                <a:solidFill>
                  <a:srgbClr val="FFFF00"/>
                </a:solidFill>
              </a:rPr>
              <a:t>示踪体</a:t>
            </a:r>
            <a:r>
              <a:rPr lang="zh-CN" altLang="en-US" smtClean="0"/>
              <a:t>：暗</a:t>
            </a:r>
            <a:r>
              <a:rPr lang="en-US" altLang="zh-CN" smtClean="0"/>
              <a:t>[</a:t>
            </a:r>
            <a:r>
              <a:rPr lang="zh-CN" altLang="en-US" smtClean="0"/>
              <a:t>尘埃</a:t>
            </a:r>
            <a:r>
              <a:rPr lang="en-US" altLang="zh-CN" smtClean="0"/>
              <a:t>]</a:t>
            </a:r>
            <a:r>
              <a:rPr lang="zh-CN" altLang="en-US" smtClean="0"/>
              <a:t>带、中性氢或</a:t>
            </a:r>
            <a:r>
              <a:rPr lang="en-US" altLang="zh-CN" smtClean="0"/>
              <a:t>CO</a:t>
            </a:r>
            <a:r>
              <a:rPr lang="zh-CN" altLang="en-US" smtClean="0"/>
              <a:t>的射电辐射</a:t>
            </a:r>
          </a:p>
        </p:txBody>
      </p:sp>
      <p:pic>
        <p:nvPicPr>
          <p:cNvPr id="675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133600"/>
            <a:ext cx="4354513" cy="433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488" y="2060575"/>
            <a:ext cx="4354512" cy="433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9" name="Line 7"/>
          <p:cNvSpPr>
            <a:spLocks noChangeShapeType="1"/>
          </p:cNvSpPr>
          <p:nvPr/>
        </p:nvSpPr>
        <p:spPr bwMode="auto">
          <a:xfrm flipH="1">
            <a:off x="2916238" y="1557338"/>
            <a:ext cx="576262" cy="2087562"/>
          </a:xfrm>
          <a:prstGeom prst="line">
            <a:avLst/>
          </a:prstGeom>
          <a:noFill/>
          <a:ln w="57150">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0" name="Text Box 8"/>
          <p:cNvSpPr txBox="1">
            <a:spLocks noChangeArrowheads="1"/>
          </p:cNvSpPr>
          <p:nvPr/>
        </p:nvSpPr>
        <p:spPr bwMode="auto">
          <a:xfrm>
            <a:off x="5796137" y="4652963"/>
            <a:ext cx="334786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800" dirty="0"/>
              <a:t>绿色：中性氢</a:t>
            </a:r>
          </a:p>
          <a:p>
            <a:pPr>
              <a:spcBef>
                <a:spcPct val="50000"/>
              </a:spcBef>
              <a:buFontTx/>
              <a:buNone/>
            </a:pPr>
            <a:r>
              <a:rPr lang="zh-CN" altLang="en-US" sz="2800" dirty="0"/>
              <a:t>蓝色</a:t>
            </a:r>
            <a:r>
              <a:rPr lang="zh-CN" altLang="en-US" sz="2800" dirty="0" smtClean="0"/>
              <a:t>：冷分子云</a:t>
            </a:r>
            <a:r>
              <a:rPr lang="en-US" altLang="zh-CN" sz="2800" dirty="0" smtClean="0"/>
              <a:t>CO</a:t>
            </a:r>
            <a:endParaRPr lang="en-US" altLang="zh-CN" sz="2800" dirty="0"/>
          </a:p>
          <a:p>
            <a:pPr>
              <a:spcBef>
                <a:spcPct val="50000"/>
              </a:spcBef>
              <a:buFontTx/>
              <a:buNone/>
            </a:pPr>
            <a:r>
              <a:rPr lang="zh-CN" altLang="en-US" sz="2800" dirty="0"/>
              <a:t>红：电离氢</a:t>
            </a:r>
            <a:r>
              <a:rPr lang="en-US" altLang="zh-CN" sz="2800" dirty="0"/>
              <a:t>H</a:t>
            </a:r>
            <a:r>
              <a:rPr lang="en-US" altLang="zh-CN" sz="2400" dirty="0">
                <a:latin typeface="Times New Roman" panose="02020603050405020304" pitchFamily="18" charset="0"/>
                <a:ea typeface="华文行楷" panose="02010800040101010101" pitchFamily="2" charset="-122"/>
              </a:rPr>
              <a:t>α</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p:txBody>
          <a:bodyPr/>
          <a:lstStyle/>
          <a:p>
            <a:r>
              <a:rPr lang="zh-CN" altLang="en-US" sz="4400" dirty="0" smtClean="0"/>
              <a:t>旋臂为什么会长期存在？</a:t>
            </a:r>
          </a:p>
        </p:txBody>
      </p:sp>
      <p:sp>
        <p:nvSpPr>
          <p:cNvPr id="69635" name="Rectangle 3"/>
          <p:cNvSpPr>
            <a:spLocks noGrp="1" noChangeArrowheads="1"/>
          </p:cNvSpPr>
          <p:nvPr>
            <p:ph type="body" idx="4294967295"/>
          </p:nvPr>
        </p:nvSpPr>
        <p:spPr>
          <a:xfrm>
            <a:off x="179388" y="1125538"/>
            <a:ext cx="8763000" cy="5257800"/>
          </a:xfrm>
        </p:spPr>
        <p:txBody>
          <a:bodyPr/>
          <a:lstStyle/>
          <a:p>
            <a:r>
              <a:rPr lang="zh-CN" altLang="en-US" dirty="0" smtClean="0"/>
              <a:t>银河系</a:t>
            </a:r>
            <a:r>
              <a:rPr lang="zh-CN" altLang="en-US" dirty="0" smtClean="0">
                <a:solidFill>
                  <a:srgbClr val="FFFF00"/>
                </a:solidFill>
              </a:rPr>
              <a:t>较差自转</a:t>
            </a:r>
            <a:r>
              <a:rPr lang="zh-CN" altLang="en-US" dirty="0" smtClean="0"/>
              <a:t> </a:t>
            </a:r>
            <a:r>
              <a:rPr lang="en-US" altLang="zh-CN" dirty="0" smtClean="0"/>
              <a:t>+ </a:t>
            </a:r>
            <a:r>
              <a:rPr lang="zh-CN" altLang="en-US" dirty="0" smtClean="0"/>
              <a:t>扰动</a:t>
            </a:r>
          </a:p>
          <a:p>
            <a:r>
              <a:rPr lang="zh-CN" altLang="en-US" dirty="0" smtClean="0">
                <a:solidFill>
                  <a:srgbClr val="FFFF00"/>
                </a:solidFill>
              </a:rPr>
              <a:t>密度波</a:t>
            </a:r>
            <a:r>
              <a:rPr lang="zh-CN" altLang="en-US" dirty="0" smtClean="0"/>
              <a:t>：重复性的规则扰动</a:t>
            </a:r>
          </a:p>
          <a:p>
            <a:pPr lvl="1"/>
            <a:r>
              <a:rPr lang="zh-CN" altLang="en-US" dirty="0" smtClean="0"/>
              <a:t>引力扰动：椭球型核球</a:t>
            </a:r>
          </a:p>
          <a:p>
            <a:pPr lvl="1"/>
            <a:r>
              <a:rPr lang="zh-CN" altLang="en-US" dirty="0" smtClean="0"/>
              <a:t>恒星形成：在星系盘上传播</a:t>
            </a:r>
          </a:p>
          <a:p>
            <a:r>
              <a:rPr lang="zh-CN" altLang="en-US" dirty="0" smtClean="0"/>
              <a:t>密度波为高质量密度（低引力势）区域，因而压力增强，促进恒星形成，自转造成两条旋臂</a:t>
            </a:r>
          </a:p>
          <a:p>
            <a:r>
              <a:rPr lang="zh-CN" altLang="en-US" dirty="0" smtClean="0">
                <a:solidFill>
                  <a:srgbClr val="FFFF00"/>
                </a:solidFill>
              </a:rPr>
              <a:t>旋臂（引力势井）图样</a:t>
            </a:r>
            <a:r>
              <a:rPr lang="zh-CN" altLang="en-US" dirty="0" smtClean="0"/>
              <a:t>不变，恒星</a:t>
            </a:r>
            <a:r>
              <a:rPr lang="zh-CN" altLang="en-US" dirty="0"/>
              <a:t>川流不息</a:t>
            </a:r>
          </a:p>
          <a:p>
            <a:r>
              <a:rPr lang="zh-CN" altLang="en-US" dirty="0" smtClean="0"/>
              <a:t>高质量恒星没有机会离开旋臂，低质量恒星充满星系盘</a:t>
            </a:r>
          </a:p>
        </p:txBody>
      </p:sp>
    </p:spTree>
    <p:extLst>
      <p:ext uri="{BB962C8B-B14F-4D97-AF65-F5344CB8AC3E}">
        <p14:creationId xmlns:p14="http://schemas.microsoft.com/office/powerpoint/2010/main" val="292826566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p:txBody>
          <a:bodyPr/>
          <a:lstStyle/>
          <a:p>
            <a:pPr algn="ctr"/>
            <a:r>
              <a:rPr lang="en-US" altLang="zh-CN" smtClean="0">
                <a:latin typeface="Arial" panose="020B0604020202020204" pitchFamily="34" charset="0"/>
              </a:rPr>
              <a:t>4</a:t>
            </a:r>
            <a:r>
              <a:rPr lang="zh-CN" altLang="en-US" smtClean="0">
                <a:latin typeface="Arial" panose="020B0604020202020204" pitchFamily="34" charset="0"/>
              </a:rPr>
              <a:t>、银河系内的恒星</a:t>
            </a:r>
          </a:p>
        </p:txBody>
      </p:sp>
      <p:sp>
        <p:nvSpPr>
          <p:cNvPr id="72707" name="Rectangle 3"/>
          <p:cNvSpPr>
            <a:spLocks noGrp="1" noChangeArrowheads="1"/>
          </p:cNvSpPr>
          <p:nvPr>
            <p:ph type="body" idx="4294967295"/>
          </p:nvPr>
        </p:nvSpPr>
        <p:spPr>
          <a:xfrm>
            <a:off x="250825" y="1196975"/>
            <a:ext cx="8763000" cy="5184775"/>
          </a:xfrm>
        </p:spPr>
        <p:txBody>
          <a:bodyPr/>
          <a:lstStyle/>
          <a:p>
            <a:pPr>
              <a:lnSpc>
                <a:spcPct val="90000"/>
              </a:lnSpc>
            </a:pPr>
            <a:r>
              <a:rPr lang="zh-CN" altLang="en-US" dirty="0" smtClean="0"/>
              <a:t>恒星轨道确定星系不同区域的形状</a:t>
            </a:r>
          </a:p>
          <a:p>
            <a:pPr lvl="1">
              <a:lnSpc>
                <a:spcPct val="90000"/>
              </a:lnSpc>
            </a:pPr>
            <a:r>
              <a:rPr lang="zh-CN" altLang="en-US" dirty="0">
                <a:solidFill>
                  <a:srgbClr val="FFFF00"/>
                </a:solidFill>
              </a:rPr>
              <a:t>盘族恒星</a:t>
            </a:r>
            <a:r>
              <a:rPr lang="en-US" altLang="zh-CN" dirty="0">
                <a:solidFill>
                  <a:srgbClr val="FFFF00"/>
                </a:solidFill>
              </a:rPr>
              <a:t>/</a:t>
            </a:r>
            <a:r>
              <a:rPr lang="zh-CN" altLang="en-US" dirty="0">
                <a:solidFill>
                  <a:srgbClr val="FFFF00"/>
                </a:solidFill>
              </a:rPr>
              <a:t>星族</a:t>
            </a:r>
            <a:r>
              <a:rPr lang="en-US" altLang="zh-CN" dirty="0">
                <a:solidFill>
                  <a:srgbClr val="FFFF00"/>
                </a:solidFill>
              </a:rPr>
              <a:t>I</a:t>
            </a:r>
            <a:r>
              <a:rPr lang="zh-CN" altLang="en-US" dirty="0">
                <a:solidFill>
                  <a:srgbClr val="FFFF00"/>
                </a:solidFill>
              </a:rPr>
              <a:t> </a:t>
            </a:r>
            <a:r>
              <a:rPr lang="en-US" altLang="zh-CN" dirty="0"/>
              <a:t>[</a:t>
            </a:r>
            <a:r>
              <a:rPr lang="zh-CN" altLang="en-US" dirty="0"/>
              <a:t>气体、尘埃</a:t>
            </a:r>
            <a:r>
              <a:rPr lang="en-US" altLang="zh-CN" dirty="0"/>
              <a:t>]</a:t>
            </a:r>
            <a:r>
              <a:rPr lang="zh-CN" altLang="en-US" dirty="0"/>
              <a:t>：环绕银心转动</a:t>
            </a:r>
          </a:p>
          <a:p>
            <a:pPr lvl="1">
              <a:lnSpc>
                <a:spcPct val="90000"/>
              </a:lnSpc>
            </a:pPr>
            <a:r>
              <a:rPr lang="zh-CN" altLang="en-US" dirty="0">
                <a:solidFill>
                  <a:srgbClr val="FFFF00"/>
                </a:solidFill>
              </a:rPr>
              <a:t>晕族恒星</a:t>
            </a:r>
            <a:r>
              <a:rPr lang="en-US" altLang="zh-CN" dirty="0">
                <a:solidFill>
                  <a:srgbClr val="FFFF00"/>
                </a:solidFill>
              </a:rPr>
              <a:t>/</a:t>
            </a:r>
            <a:r>
              <a:rPr lang="zh-CN" altLang="en-US" dirty="0">
                <a:solidFill>
                  <a:srgbClr val="FFFF00"/>
                </a:solidFill>
              </a:rPr>
              <a:t>星族</a:t>
            </a:r>
            <a:r>
              <a:rPr lang="en-US" altLang="zh-CN" dirty="0">
                <a:solidFill>
                  <a:srgbClr val="FFFF00"/>
                </a:solidFill>
              </a:rPr>
              <a:t>II</a:t>
            </a:r>
            <a:r>
              <a:rPr lang="zh-CN" altLang="en-US" dirty="0"/>
              <a:t>：轨道类似椭圆星系中的恒星</a:t>
            </a:r>
          </a:p>
          <a:p>
            <a:pPr lvl="1">
              <a:lnSpc>
                <a:spcPct val="90000"/>
              </a:lnSpc>
            </a:pPr>
            <a:r>
              <a:rPr lang="zh-CN" altLang="en-US" dirty="0">
                <a:solidFill>
                  <a:srgbClr val="FFFF00"/>
                </a:solidFill>
              </a:rPr>
              <a:t>棒族恒星</a:t>
            </a:r>
            <a:r>
              <a:rPr lang="en-US" altLang="zh-CN" dirty="0">
                <a:solidFill>
                  <a:srgbClr val="FFFF00"/>
                </a:solidFill>
              </a:rPr>
              <a:t>~</a:t>
            </a:r>
            <a:r>
              <a:rPr lang="zh-CN" altLang="en-US" dirty="0">
                <a:solidFill>
                  <a:srgbClr val="FFFF00"/>
                </a:solidFill>
              </a:rPr>
              <a:t>星族</a:t>
            </a:r>
            <a:r>
              <a:rPr lang="en-US" altLang="zh-CN" dirty="0">
                <a:solidFill>
                  <a:srgbClr val="FFFF00"/>
                </a:solidFill>
              </a:rPr>
              <a:t>II </a:t>
            </a:r>
            <a:r>
              <a:rPr lang="zh-CN" altLang="en-US" dirty="0"/>
              <a:t>：长轨道与短轨</a:t>
            </a:r>
            <a:r>
              <a:rPr lang="zh-CN" altLang="en-US" dirty="0" smtClean="0"/>
              <a:t>道</a:t>
            </a:r>
            <a:endParaRPr lang="en-US" altLang="zh-CN" dirty="0" smtClean="0"/>
          </a:p>
          <a:p>
            <a:pPr>
              <a:lnSpc>
                <a:spcPct val="90000"/>
              </a:lnSpc>
            </a:pPr>
            <a:r>
              <a:rPr lang="zh-CN" altLang="en-US" dirty="0" smtClean="0"/>
              <a:t>太阳是中等年龄的盘族恒星。但太阳附近的恒星有</a:t>
            </a:r>
          </a:p>
          <a:p>
            <a:pPr lvl="1">
              <a:lnSpc>
                <a:spcPct val="90000"/>
              </a:lnSpc>
            </a:pPr>
            <a:r>
              <a:rPr lang="zh-CN" altLang="en-US" dirty="0" smtClean="0"/>
              <a:t>中等年龄的盘族恒星</a:t>
            </a:r>
          </a:p>
          <a:p>
            <a:pPr lvl="1">
              <a:lnSpc>
                <a:spcPct val="90000"/>
              </a:lnSpc>
            </a:pPr>
            <a:r>
              <a:rPr lang="zh-CN" altLang="en-US" dirty="0" smtClean="0"/>
              <a:t>年老的晕族恒星，其轨道穿越太阳附近的银盘</a:t>
            </a:r>
          </a:p>
          <a:p>
            <a:pPr>
              <a:lnSpc>
                <a:spcPct val="90000"/>
              </a:lnSpc>
            </a:pPr>
            <a:r>
              <a:rPr lang="zh-CN" altLang="en-US" dirty="0" smtClean="0"/>
              <a:t>区分盘族与晕族恒星的方法：年龄、化学丰度与</a:t>
            </a:r>
            <a:r>
              <a:rPr lang="zh-CN" altLang="en-US" dirty="0" smtClean="0">
                <a:solidFill>
                  <a:srgbClr val="FFFF00"/>
                </a:solidFill>
              </a:rPr>
              <a:t>轨道</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r>
              <a:rPr lang="zh-CN" altLang="en-US" sz="4400" smtClean="0"/>
              <a:t>教材学习</a:t>
            </a:r>
          </a:p>
        </p:txBody>
      </p:sp>
      <p:sp>
        <p:nvSpPr>
          <p:cNvPr id="15363" name="Rectangle 3"/>
          <p:cNvSpPr>
            <a:spLocks noGrp="1" noChangeArrowheads="1"/>
          </p:cNvSpPr>
          <p:nvPr>
            <p:ph type="body" idx="4294967295"/>
          </p:nvPr>
        </p:nvSpPr>
        <p:spPr>
          <a:xfrm>
            <a:off x="250825" y="1989138"/>
            <a:ext cx="8763000" cy="4176712"/>
          </a:xfrm>
        </p:spPr>
        <p:txBody>
          <a:bodyPr/>
          <a:lstStyle/>
          <a:p>
            <a:r>
              <a:rPr lang="en-US" altLang="zh-CN" smtClean="0"/>
              <a:t>Chapter 20  Galaxies</a:t>
            </a:r>
          </a:p>
          <a:p>
            <a:endParaRPr lang="zh-CN" altLang="en-US" smtClean="0"/>
          </a:p>
          <a:p>
            <a:r>
              <a:rPr lang="en-US" altLang="zh-CN" smtClean="0"/>
              <a:t>Chapter 21  The Milky Way—A Normal Spiral Galaxy</a:t>
            </a:r>
          </a:p>
          <a:p>
            <a:pPr lvl="1"/>
            <a:r>
              <a:rPr lang="en-US" altLang="zh-CN" smtClean="0"/>
              <a:t>21.1 - 21.4</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p:txBody>
          <a:bodyPr/>
          <a:lstStyle/>
          <a:p>
            <a:r>
              <a:rPr lang="zh-CN" altLang="en-US" sz="4400" smtClean="0"/>
              <a:t>恒星年龄</a:t>
            </a:r>
          </a:p>
        </p:txBody>
      </p:sp>
      <p:sp>
        <p:nvSpPr>
          <p:cNvPr id="73731" name="Rectangle 3"/>
          <p:cNvSpPr>
            <a:spLocks noGrp="1" noChangeArrowheads="1"/>
          </p:cNvSpPr>
          <p:nvPr>
            <p:ph type="body" idx="4294967295"/>
          </p:nvPr>
        </p:nvSpPr>
        <p:spPr>
          <a:xfrm>
            <a:off x="250825" y="1268413"/>
            <a:ext cx="8763000" cy="4897437"/>
          </a:xfrm>
        </p:spPr>
        <p:txBody>
          <a:bodyPr/>
          <a:lstStyle/>
          <a:p>
            <a:r>
              <a:rPr lang="zh-CN" altLang="en-US" dirty="0" smtClean="0"/>
              <a:t>最年老的疏散星团比最年轻的球状星团还要年轻几十亿年</a:t>
            </a:r>
          </a:p>
          <a:p>
            <a:endParaRPr lang="zh-CN" altLang="en-US" dirty="0" smtClean="0"/>
          </a:p>
          <a:p>
            <a:r>
              <a:rPr lang="zh-CN" altLang="en-US" dirty="0" smtClean="0"/>
              <a:t>晕族恒星首先形成，但恒星形成没持续太久</a:t>
            </a:r>
          </a:p>
          <a:p>
            <a:pPr lvl="1"/>
            <a:r>
              <a:rPr lang="zh-CN" altLang="en-US" sz="3200" dirty="0" smtClean="0"/>
              <a:t>因为没有发现年轻的球状星团</a:t>
            </a:r>
          </a:p>
          <a:p>
            <a:endParaRPr lang="zh-CN" altLang="en-US" dirty="0" smtClean="0"/>
          </a:p>
          <a:p>
            <a:r>
              <a:rPr lang="zh-CN" altLang="en-US" dirty="0" smtClean="0"/>
              <a:t>盘族恒星形成较晚，但恒星形成一直在持续</a:t>
            </a:r>
          </a:p>
          <a:p>
            <a:pPr lvl="1"/>
            <a:r>
              <a:rPr lang="zh-CN" altLang="en-US" sz="3200" dirty="0" smtClean="0"/>
              <a:t>因为疏散星团的年龄跨度大</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r>
              <a:rPr lang="zh-CN" altLang="en-US" sz="4400" smtClean="0"/>
              <a:t>银河系的化学演化</a:t>
            </a:r>
          </a:p>
        </p:txBody>
      </p:sp>
      <p:sp>
        <p:nvSpPr>
          <p:cNvPr id="76803" name="Rectangle 3"/>
          <p:cNvSpPr>
            <a:spLocks noGrp="1" noChangeArrowheads="1"/>
          </p:cNvSpPr>
          <p:nvPr>
            <p:ph type="body" idx="4294967295"/>
          </p:nvPr>
        </p:nvSpPr>
        <p:spPr/>
        <p:txBody>
          <a:bodyPr/>
          <a:lstStyle/>
          <a:p>
            <a:endParaRPr lang="zh-CN" altLang="en-US" smtClean="0"/>
          </a:p>
        </p:txBody>
      </p:sp>
      <p:pic>
        <p:nvPicPr>
          <p:cNvPr id="768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981075"/>
            <a:ext cx="8988425" cy="287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38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933825"/>
            <a:ext cx="813435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3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p:txBody>
          <a:bodyPr/>
          <a:lstStyle/>
          <a:p>
            <a:r>
              <a:rPr lang="zh-CN" altLang="en-US" sz="4400" smtClean="0"/>
              <a:t>银河系的化学演化</a:t>
            </a:r>
          </a:p>
        </p:txBody>
      </p:sp>
      <p:sp>
        <p:nvSpPr>
          <p:cNvPr id="74755" name="Rectangle 3"/>
          <p:cNvSpPr>
            <a:spLocks noGrp="1" noChangeArrowheads="1"/>
          </p:cNvSpPr>
          <p:nvPr>
            <p:ph type="body" idx="4294967295"/>
          </p:nvPr>
        </p:nvSpPr>
        <p:spPr>
          <a:xfrm>
            <a:off x="179388" y="1125538"/>
            <a:ext cx="8763000" cy="2233612"/>
          </a:xfrm>
        </p:spPr>
        <p:txBody>
          <a:bodyPr/>
          <a:lstStyle/>
          <a:p>
            <a:r>
              <a:rPr lang="zh-CN" altLang="en-US" dirty="0" smtClean="0"/>
              <a:t>星际介质的重元素丰度</a:t>
            </a:r>
            <a:r>
              <a:rPr lang="zh-CN" altLang="en-US" dirty="0"/>
              <a:t>，代表到目前为止的恒星所形成的重元素的累积额</a:t>
            </a:r>
            <a:endParaRPr lang="zh-CN" altLang="en-US" dirty="0" smtClean="0"/>
          </a:p>
          <a:p>
            <a:r>
              <a:rPr lang="zh-CN" altLang="en-US" dirty="0" smtClean="0"/>
              <a:t>恒星大气的重元素丰度，表征恒星形成时的星际介质的化学丰度</a:t>
            </a:r>
          </a:p>
        </p:txBody>
      </p:sp>
      <p:pic>
        <p:nvPicPr>
          <p:cNvPr id="74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429000"/>
            <a:ext cx="7504112"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p:txBody>
          <a:bodyPr/>
          <a:lstStyle/>
          <a:p>
            <a:r>
              <a:rPr lang="zh-CN" altLang="en-US" sz="4400" smtClean="0"/>
              <a:t>恒星元素丰度与恒星年龄相关</a:t>
            </a:r>
          </a:p>
        </p:txBody>
      </p:sp>
      <p:sp>
        <p:nvSpPr>
          <p:cNvPr id="78851" name="Rectangle 3"/>
          <p:cNvSpPr>
            <a:spLocks noGrp="1" noChangeArrowheads="1"/>
          </p:cNvSpPr>
          <p:nvPr>
            <p:ph type="body" idx="4294967295"/>
          </p:nvPr>
        </p:nvSpPr>
        <p:spPr>
          <a:xfrm>
            <a:off x="179388" y="981075"/>
            <a:ext cx="8763000" cy="5472113"/>
          </a:xfrm>
        </p:spPr>
        <p:txBody>
          <a:bodyPr/>
          <a:lstStyle/>
          <a:p>
            <a:endParaRPr lang="en-US" altLang="zh-CN" dirty="0" smtClean="0"/>
          </a:p>
          <a:p>
            <a:r>
              <a:rPr lang="zh-CN" altLang="en-US" dirty="0" smtClean="0"/>
              <a:t>银盘：恒星持续形成，星际介质重元素数量持续增加</a:t>
            </a:r>
          </a:p>
          <a:p>
            <a:pPr lvl="1"/>
            <a:r>
              <a:rPr lang="zh-CN" altLang="en-US" dirty="0" smtClean="0"/>
              <a:t>盘族恒星重元素丰度：年轻恒星比年老恒星高</a:t>
            </a:r>
          </a:p>
          <a:p>
            <a:r>
              <a:rPr lang="zh-CN" altLang="en-US" dirty="0" smtClean="0"/>
              <a:t>核球外区年老恒星、晕族恒星（球状星团）比年轻盘族恒星的重元素丰度低</a:t>
            </a:r>
          </a:p>
          <a:p>
            <a:r>
              <a:rPr lang="zh-CN" altLang="en-US" dirty="0" smtClean="0"/>
              <a:t>星系盘内区比外区物质密度大，恒星形成更剧烈，重元素丰度高</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p:txBody>
          <a:bodyPr/>
          <a:lstStyle/>
          <a:p>
            <a:r>
              <a:rPr lang="zh-CN" altLang="en-US" sz="4400" smtClean="0"/>
              <a:t>恒星元素丰度与恒星年龄相关</a:t>
            </a:r>
          </a:p>
        </p:txBody>
      </p:sp>
      <p:sp>
        <p:nvSpPr>
          <p:cNvPr id="84995" name="Rectangle 3"/>
          <p:cNvSpPr>
            <a:spLocks noGrp="1" noChangeArrowheads="1"/>
          </p:cNvSpPr>
          <p:nvPr>
            <p:ph type="body" idx="4294967295"/>
          </p:nvPr>
        </p:nvSpPr>
        <p:spPr>
          <a:xfrm>
            <a:off x="179388" y="1268413"/>
            <a:ext cx="8763000" cy="5257800"/>
          </a:xfrm>
        </p:spPr>
        <p:txBody>
          <a:bodyPr/>
          <a:lstStyle/>
          <a:p>
            <a:r>
              <a:rPr lang="zh-CN" altLang="en-US" dirty="0" smtClean="0"/>
              <a:t>球状星团，恒星最早形成，重元素丰度极低</a:t>
            </a:r>
          </a:p>
          <a:p>
            <a:pPr lvl="1"/>
            <a:r>
              <a:rPr lang="en-US" altLang="zh-CN" dirty="0" smtClean="0"/>
              <a:t>0.5% </a:t>
            </a:r>
            <a:r>
              <a:rPr lang="zh-CN" altLang="en-US" dirty="0" smtClean="0"/>
              <a:t>太阳重元素丰度</a:t>
            </a:r>
            <a:endParaRPr lang="en-US" altLang="zh-CN" dirty="0" smtClean="0"/>
          </a:p>
          <a:p>
            <a:r>
              <a:rPr lang="zh-CN" altLang="en-US" dirty="0" smtClean="0"/>
              <a:t>最老的球状星团恒星与晕族恒星含有重元素</a:t>
            </a:r>
          </a:p>
          <a:p>
            <a:pPr lvl="1"/>
            <a:r>
              <a:rPr lang="zh-CN" altLang="en-US" dirty="0" smtClean="0"/>
              <a:t>不是第一代恒星，在至少一代大质量恒星之后</a:t>
            </a:r>
          </a:p>
          <a:p>
            <a:r>
              <a:rPr lang="zh-CN" altLang="en-US" dirty="0" smtClean="0"/>
              <a:t>恒星质量</a:t>
            </a:r>
            <a:r>
              <a:rPr lang="en-US" altLang="zh-CN" dirty="0" smtClean="0"/>
              <a:t>&lt;0.8M</a:t>
            </a:r>
            <a:r>
              <a:rPr lang="zh-CN" altLang="en-US" dirty="0" smtClean="0"/>
              <a:t>⊙，主序，盘族星没发现无重元素恒星 </a:t>
            </a:r>
            <a:r>
              <a:rPr lang="en-US" altLang="zh-CN" dirty="0" smtClean="0">
                <a:sym typeface="Wingdings" panose="05000000000000000000" pitchFamily="2" charset="2"/>
              </a:rPr>
              <a:t> </a:t>
            </a:r>
            <a:r>
              <a:rPr lang="zh-CN" altLang="en-US" dirty="0" smtClean="0"/>
              <a:t>银盘形成及制造恒星之前已历经显著的恒星形成累积</a:t>
            </a:r>
          </a:p>
          <a:p>
            <a:r>
              <a:rPr lang="zh-CN" altLang="en-US" dirty="0" smtClean="0">
                <a:solidFill>
                  <a:srgbClr val="FFFF00"/>
                </a:solidFill>
              </a:rPr>
              <a:t>太阳：形成它的气体已历经</a:t>
            </a:r>
            <a:r>
              <a:rPr lang="en-US" altLang="zh-CN" dirty="0" smtClean="0">
                <a:solidFill>
                  <a:srgbClr val="FFFF00"/>
                </a:solidFill>
              </a:rPr>
              <a:t>90</a:t>
            </a:r>
            <a:r>
              <a:rPr lang="zh-CN" altLang="en-US" dirty="0" smtClean="0">
                <a:solidFill>
                  <a:srgbClr val="FFFF00"/>
                </a:solidFill>
              </a:rPr>
              <a:t>亿年的恒星历史，但仍仅含</a:t>
            </a:r>
            <a:r>
              <a:rPr lang="en-US" altLang="zh-CN" dirty="0" smtClean="0">
                <a:solidFill>
                  <a:srgbClr val="FFFF00"/>
                </a:solidFill>
              </a:rPr>
              <a:t>2%</a:t>
            </a:r>
            <a:r>
              <a:rPr lang="zh-CN" altLang="en-US" dirty="0" smtClean="0">
                <a:solidFill>
                  <a:srgbClr val="FFFF00"/>
                </a:solidFill>
              </a:rPr>
              <a:t>重元素</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p:txBody>
          <a:bodyPr/>
          <a:lstStyle/>
          <a:p>
            <a:pPr algn="ctr"/>
            <a:r>
              <a:rPr lang="en-US" altLang="zh-CN" sz="4400" smtClean="0"/>
              <a:t>5</a:t>
            </a:r>
            <a:r>
              <a:rPr lang="zh-CN" altLang="en-US" sz="4400" smtClean="0"/>
              <a:t>、</a:t>
            </a:r>
            <a:r>
              <a:rPr lang="zh-CN" altLang="en-US" smtClean="0">
                <a:latin typeface="宋体" panose="02010600030101010101" pitchFamily="2" charset="-122"/>
              </a:rPr>
              <a:t>星系由暗物质主导</a:t>
            </a:r>
            <a:r>
              <a:rPr lang="en-US" altLang="zh-CN" smtClean="0">
                <a:latin typeface="宋体" panose="02010600030101010101" pitchFamily="2" charset="-122"/>
              </a:rPr>
              <a:t>[</a:t>
            </a:r>
            <a:r>
              <a:rPr lang="zh-CN" altLang="en-US" smtClean="0">
                <a:latin typeface="宋体" panose="02010600030101010101" pitchFamily="2" charset="-122"/>
              </a:rPr>
              <a:t>质量</a:t>
            </a:r>
            <a:r>
              <a:rPr lang="en-US" altLang="zh-CN" smtClean="0">
                <a:latin typeface="宋体" panose="02010600030101010101" pitchFamily="2" charset="-122"/>
              </a:rPr>
              <a:t>]</a:t>
            </a:r>
          </a:p>
        </p:txBody>
      </p:sp>
      <p:sp>
        <p:nvSpPr>
          <p:cNvPr id="87043" name="Rectangle 3"/>
          <p:cNvSpPr>
            <a:spLocks noGrp="1" noChangeArrowheads="1"/>
          </p:cNvSpPr>
          <p:nvPr>
            <p:ph type="body" idx="4294967295"/>
          </p:nvPr>
        </p:nvSpPr>
        <p:spPr>
          <a:xfrm>
            <a:off x="179388" y="1196975"/>
            <a:ext cx="8763000" cy="1295400"/>
          </a:xfrm>
        </p:spPr>
        <p:txBody>
          <a:bodyPr/>
          <a:lstStyle/>
          <a:p>
            <a:r>
              <a:rPr lang="zh-CN" altLang="en-US" dirty="0" smtClean="0">
                <a:solidFill>
                  <a:srgbClr val="FFFF00"/>
                </a:solidFill>
              </a:rPr>
              <a:t>亮</a:t>
            </a:r>
            <a:r>
              <a:rPr lang="en-US" altLang="zh-CN" dirty="0" smtClean="0">
                <a:solidFill>
                  <a:srgbClr val="FFFF00"/>
                </a:solidFill>
              </a:rPr>
              <a:t>[</a:t>
            </a:r>
            <a:r>
              <a:rPr lang="zh-CN" altLang="en-US" dirty="0" smtClean="0">
                <a:solidFill>
                  <a:srgbClr val="FFFF00"/>
                </a:solidFill>
              </a:rPr>
              <a:t>发光</a:t>
            </a:r>
            <a:r>
              <a:rPr lang="en-US" altLang="zh-CN" dirty="0" smtClean="0">
                <a:solidFill>
                  <a:srgbClr val="FFFF00"/>
                </a:solidFill>
              </a:rPr>
              <a:t>]</a:t>
            </a:r>
            <a:r>
              <a:rPr lang="zh-CN" altLang="en-US" dirty="0" smtClean="0">
                <a:solidFill>
                  <a:srgbClr val="FFFF00"/>
                </a:solidFill>
              </a:rPr>
              <a:t>物质</a:t>
            </a:r>
            <a:r>
              <a:rPr lang="en-US" altLang="zh-CN" dirty="0" smtClean="0"/>
              <a:t>[</a:t>
            </a:r>
            <a:r>
              <a:rPr lang="zh-CN" altLang="en-US" dirty="0" smtClean="0"/>
              <a:t>正常物质</a:t>
            </a:r>
            <a:r>
              <a:rPr lang="en-US" altLang="zh-CN" dirty="0" smtClean="0"/>
              <a:t>]</a:t>
            </a:r>
            <a:r>
              <a:rPr lang="zh-CN" altLang="en-US" dirty="0" smtClean="0"/>
              <a:t>：恒星</a:t>
            </a:r>
            <a:r>
              <a:rPr lang="en-US" altLang="zh-CN" dirty="0" smtClean="0"/>
              <a:t>+</a:t>
            </a:r>
            <a:r>
              <a:rPr lang="zh-CN" altLang="en-US" dirty="0" smtClean="0"/>
              <a:t>气体</a:t>
            </a:r>
            <a:r>
              <a:rPr lang="en-US" altLang="zh-CN" dirty="0" smtClean="0"/>
              <a:t>+</a:t>
            </a:r>
            <a:r>
              <a:rPr lang="zh-CN" altLang="en-US" dirty="0" smtClean="0"/>
              <a:t>尘埃</a:t>
            </a:r>
          </a:p>
          <a:p>
            <a:pPr lvl="1"/>
            <a:r>
              <a:rPr lang="zh-CN" altLang="en-US" dirty="0" smtClean="0"/>
              <a:t>发射电磁辐射</a:t>
            </a:r>
          </a:p>
        </p:txBody>
      </p:sp>
      <p:pic>
        <p:nvPicPr>
          <p:cNvPr id="870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565400"/>
            <a:ext cx="4264025" cy="343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525" y="1844675"/>
            <a:ext cx="3498850"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5525" y="4149725"/>
            <a:ext cx="4308475" cy="207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163" y="6308725"/>
            <a:ext cx="3094037"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0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p:txBody>
          <a:bodyPr/>
          <a:lstStyle/>
          <a:p>
            <a:r>
              <a:rPr lang="en-US" altLang="zh-CN" sz="4400" smtClean="0"/>
              <a:t>[</a:t>
            </a:r>
            <a:r>
              <a:rPr lang="zh-CN" altLang="en-US" sz="4400" smtClean="0"/>
              <a:t>旋涡</a:t>
            </a:r>
            <a:r>
              <a:rPr lang="en-US" altLang="zh-CN" sz="4400" smtClean="0"/>
              <a:t>] </a:t>
            </a:r>
            <a:r>
              <a:rPr lang="zh-CN" altLang="en-US" sz="4400" smtClean="0"/>
              <a:t>星系的自转曲线</a:t>
            </a:r>
          </a:p>
        </p:txBody>
      </p:sp>
      <p:sp>
        <p:nvSpPr>
          <p:cNvPr id="423939" name="Rectangle 3"/>
          <p:cNvSpPr>
            <a:spLocks noGrp="1" noChangeArrowheads="1"/>
          </p:cNvSpPr>
          <p:nvPr>
            <p:ph type="body" idx="4294967295"/>
          </p:nvPr>
        </p:nvSpPr>
        <p:spPr>
          <a:xfrm>
            <a:off x="250825" y="908050"/>
            <a:ext cx="4608513" cy="5689600"/>
          </a:xfrm>
        </p:spPr>
        <p:txBody>
          <a:bodyPr/>
          <a:lstStyle/>
          <a:p>
            <a:pPr>
              <a:lnSpc>
                <a:spcPct val="90000"/>
              </a:lnSpc>
            </a:pPr>
            <a:r>
              <a:rPr lang="zh-CN" altLang="en-US" dirty="0">
                <a:solidFill>
                  <a:srgbClr val="FFFF00"/>
                </a:solidFill>
              </a:rPr>
              <a:t>自转曲线</a:t>
            </a:r>
            <a:r>
              <a:rPr lang="zh-CN" altLang="en-US" dirty="0"/>
              <a:t>：轨道速度随到星系中心距离的变化</a:t>
            </a:r>
            <a:r>
              <a:rPr lang="zh-CN" altLang="en-US" dirty="0" smtClean="0"/>
              <a:t>关系</a:t>
            </a:r>
            <a:endParaRPr lang="en-US" altLang="zh-CN" dirty="0" smtClean="0"/>
          </a:p>
          <a:p>
            <a:pPr>
              <a:lnSpc>
                <a:spcPct val="90000"/>
              </a:lnSpc>
            </a:pPr>
            <a:r>
              <a:rPr lang="zh-CN" altLang="en-US" dirty="0" smtClean="0"/>
              <a:t>多普勒效应测速度</a:t>
            </a:r>
          </a:p>
          <a:p>
            <a:pPr lvl="1">
              <a:lnSpc>
                <a:spcPct val="90000"/>
              </a:lnSpc>
            </a:pPr>
            <a:r>
              <a:rPr lang="zh-CN" altLang="en-US" dirty="0" smtClean="0"/>
              <a:t>恒星：吸收线</a:t>
            </a:r>
          </a:p>
          <a:p>
            <a:pPr lvl="1">
              <a:lnSpc>
                <a:spcPct val="90000"/>
              </a:lnSpc>
            </a:pPr>
            <a:r>
              <a:rPr lang="zh-CN" altLang="en-US" dirty="0" smtClean="0"/>
              <a:t>星际气体：发射线（</a:t>
            </a:r>
            <a:r>
              <a:rPr lang="en-US" altLang="zh-CN" dirty="0" smtClean="0"/>
              <a:t>H</a:t>
            </a:r>
            <a:r>
              <a:rPr lang="el-GR" altLang="zh-CN" dirty="0" smtClean="0">
                <a:cs typeface="Arial" panose="020B0604020202020204" pitchFamily="34" charset="0"/>
              </a:rPr>
              <a:t>α</a:t>
            </a:r>
            <a:r>
              <a:rPr lang="zh-CN" altLang="en-US" dirty="0" smtClean="0"/>
              <a:t>，</a:t>
            </a:r>
            <a:r>
              <a:rPr lang="en-US" altLang="zh-CN" dirty="0" smtClean="0"/>
              <a:t>21</a:t>
            </a:r>
            <a:r>
              <a:rPr lang="zh-CN" altLang="en-US" dirty="0" smtClean="0"/>
              <a:t>厘米）</a:t>
            </a:r>
          </a:p>
          <a:p>
            <a:pPr>
              <a:lnSpc>
                <a:spcPct val="90000"/>
              </a:lnSpc>
            </a:pPr>
            <a:r>
              <a:rPr lang="zh-CN" altLang="en-US" dirty="0" smtClean="0"/>
              <a:t>与预言相反，自转曲线在星系外区相当平坦，表明</a:t>
            </a:r>
            <a:r>
              <a:rPr lang="en-US" altLang="zh-CN" dirty="0" smtClean="0"/>
              <a:t>[</a:t>
            </a:r>
            <a:r>
              <a:rPr lang="zh-CN" altLang="en-US" dirty="0" smtClean="0">
                <a:solidFill>
                  <a:srgbClr val="FFFF00"/>
                </a:solidFill>
              </a:rPr>
              <a:t>引力</a:t>
            </a:r>
            <a:r>
              <a:rPr lang="en-US" altLang="zh-CN" dirty="0" smtClean="0">
                <a:solidFill>
                  <a:srgbClr val="FFFF00"/>
                </a:solidFill>
              </a:rPr>
              <a:t>]</a:t>
            </a:r>
            <a:r>
              <a:rPr lang="zh-CN" altLang="en-US" dirty="0" smtClean="0">
                <a:solidFill>
                  <a:srgbClr val="FFFF00"/>
                </a:solidFill>
              </a:rPr>
              <a:t>质量</a:t>
            </a:r>
            <a:r>
              <a:rPr lang="zh-CN" altLang="en-US" dirty="0" smtClean="0"/>
              <a:t>与光的分布不一致</a:t>
            </a:r>
          </a:p>
        </p:txBody>
      </p:sp>
      <p:pic>
        <p:nvPicPr>
          <p:cNvPr id="890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975" y="1196975"/>
            <a:ext cx="4264025" cy="203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39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975" y="3789363"/>
            <a:ext cx="42640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284538"/>
            <a:ext cx="3094038" cy="25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3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39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39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393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393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23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ph type="body" idx="4294967295"/>
          </p:nvPr>
        </p:nvSpPr>
        <p:spPr>
          <a:xfrm>
            <a:off x="179388" y="260350"/>
            <a:ext cx="8763000" cy="1584325"/>
          </a:xfrm>
        </p:spPr>
        <p:txBody>
          <a:bodyPr/>
          <a:lstStyle/>
          <a:p>
            <a:r>
              <a:rPr lang="zh-CN" altLang="en-US" sz="2800" dirty="0" smtClean="0">
                <a:solidFill>
                  <a:srgbClr val="FFFF00"/>
                </a:solidFill>
              </a:rPr>
              <a:t>暗物质</a:t>
            </a:r>
            <a:r>
              <a:rPr lang="zh-CN" altLang="en-US" sz="2800" dirty="0" smtClean="0"/>
              <a:t>：仅靠引力表明自身存在的物质，不辐射</a:t>
            </a:r>
          </a:p>
          <a:p>
            <a:r>
              <a:rPr lang="zh-CN" altLang="en-US" sz="2800" dirty="0" smtClean="0"/>
              <a:t>旋涡星系外区主要是暗物质，</a:t>
            </a:r>
            <a:r>
              <a:rPr lang="en-US" altLang="zh-CN" sz="2800" dirty="0" smtClean="0"/>
              <a:t>95%</a:t>
            </a:r>
            <a:r>
              <a:rPr lang="zh-CN" altLang="en-US" sz="2800" dirty="0" smtClean="0"/>
              <a:t>星系总质量位于</a:t>
            </a:r>
            <a:r>
              <a:rPr lang="zh-CN" altLang="en-US" sz="2800" dirty="0" smtClean="0">
                <a:solidFill>
                  <a:srgbClr val="FFFF00"/>
                </a:solidFill>
              </a:rPr>
              <a:t>暗物质晕</a:t>
            </a:r>
            <a:r>
              <a:rPr lang="zh-CN" altLang="en-US" sz="2800" dirty="0" smtClean="0"/>
              <a:t>中，分布范围可达发光部分的</a:t>
            </a:r>
            <a:r>
              <a:rPr lang="en-US" altLang="zh-CN" sz="2800" dirty="0" smtClean="0"/>
              <a:t>~10</a:t>
            </a:r>
            <a:r>
              <a:rPr lang="zh-CN" altLang="en-US" sz="2800" dirty="0" smtClean="0"/>
              <a:t>倍</a:t>
            </a:r>
          </a:p>
        </p:txBody>
      </p:sp>
      <p:pic>
        <p:nvPicPr>
          <p:cNvPr id="901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773238"/>
            <a:ext cx="5253037" cy="487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2492375"/>
            <a:ext cx="3184525" cy="308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p:txBody>
          <a:bodyPr/>
          <a:lstStyle/>
          <a:p>
            <a:r>
              <a:rPr lang="zh-CN" altLang="en-US" sz="4400" smtClean="0"/>
              <a:t>银河系由暗物质主导</a:t>
            </a:r>
          </a:p>
        </p:txBody>
      </p:sp>
      <p:sp>
        <p:nvSpPr>
          <p:cNvPr id="94211" name="Rectangle 3"/>
          <p:cNvSpPr>
            <a:spLocks noGrp="1" noChangeArrowheads="1"/>
          </p:cNvSpPr>
          <p:nvPr>
            <p:ph type="body" idx="4294967295"/>
          </p:nvPr>
        </p:nvSpPr>
        <p:spPr>
          <a:xfrm>
            <a:off x="179388" y="1052513"/>
            <a:ext cx="8763000" cy="1800225"/>
          </a:xfrm>
        </p:spPr>
        <p:txBody>
          <a:bodyPr/>
          <a:lstStyle/>
          <a:p>
            <a:r>
              <a:rPr lang="zh-CN" altLang="en-US" dirty="0" smtClean="0"/>
              <a:t>银河系的自转曲线是平坦的</a:t>
            </a:r>
          </a:p>
          <a:p>
            <a:r>
              <a:rPr lang="zh-CN" altLang="en-US" dirty="0" smtClean="0"/>
              <a:t>引力质量</a:t>
            </a:r>
            <a:r>
              <a:rPr lang="en-US" altLang="zh-CN" dirty="0" smtClean="0"/>
              <a:t>=                  </a:t>
            </a:r>
            <a:r>
              <a:rPr lang="zh-CN" altLang="en-US" dirty="0" smtClean="0"/>
              <a:t>，亮质量仅占</a:t>
            </a:r>
            <a:r>
              <a:rPr lang="en-US" altLang="zh-CN" dirty="0" smtClean="0"/>
              <a:t>~1/10</a:t>
            </a:r>
          </a:p>
          <a:p>
            <a:r>
              <a:rPr lang="zh-CN" altLang="en-US" dirty="0" smtClean="0"/>
              <a:t>暗物质主导外区，亮物质主导内区</a:t>
            </a:r>
          </a:p>
        </p:txBody>
      </p:sp>
      <p:pic>
        <p:nvPicPr>
          <p:cNvPr id="942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773238"/>
            <a:ext cx="201295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924175"/>
            <a:ext cx="8753475" cy="363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p:txBody>
          <a:bodyPr/>
          <a:lstStyle/>
          <a:p>
            <a:r>
              <a:rPr lang="zh-CN" altLang="en-US" sz="4400" smtClean="0"/>
              <a:t>太阳轨道以内的银河系质量</a:t>
            </a:r>
          </a:p>
        </p:txBody>
      </p:sp>
      <p:pic>
        <p:nvPicPr>
          <p:cNvPr id="962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141663"/>
            <a:ext cx="1655762"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260" name="Text Box 6"/>
          <p:cNvSpPr txBox="1">
            <a:spLocks noChangeArrowheads="1"/>
          </p:cNvSpPr>
          <p:nvPr/>
        </p:nvSpPr>
        <p:spPr bwMode="auto">
          <a:xfrm>
            <a:off x="611188" y="1268413"/>
            <a:ext cx="46085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ea typeface="华文行楷" panose="02010800040101010101" pitchFamily="2" charset="-122"/>
              </a:rPr>
              <a:t>太阳轨道速度</a:t>
            </a:r>
            <a:r>
              <a:rPr lang="en-US" altLang="zh-CN" dirty="0">
                <a:latin typeface="Times New Roman" panose="02020603050405020304" pitchFamily="18" charset="0"/>
                <a:ea typeface="华文行楷" panose="02010800040101010101" pitchFamily="2" charset="-122"/>
              </a:rPr>
              <a:t>=220km/s =</a:t>
            </a:r>
          </a:p>
        </p:txBody>
      </p:sp>
      <p:pic>
        <p:nvPicPr>
          <p:cNvPr id="9626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341438"/>
            <a:ext cx="2232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262" name="Text Box 8"/>
          <p:cNvSpPr txBox="1">
            <a:spLocks noChangeArrowheads="1"/>
          </p:cNvSpPr>
          <p:nvPr/>
        </p:nvSpPr>
        <p:spPr bwMode="auto">
          <a:xfrm>
            <a:off x="611188" y="1989138"/>
            <a:ext cx="46815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Times New Roman" panose="02020603050405020304" pitchFamily="18" charset="0"/>
                <a:ea typeface="华文行楷" panose="02010800040101010101" pitchFamily="2" charset="-122"/>
              </a:rPr>
              <a:t>太阳轨道半径</a:t>
            </a:r>
            <a:r>
              <a:rPr lang="en-US" altLang="zh-CN" dirty="0">
                <a:latin typeface="Times New Roman" panose="02020603050405020304" pitchFamily="18" charset="0"/>
                <a:ea typeface="华文行楷" panose="02010800040101010101" pitchFamily="2" charset="-122"/>
              </a:rPr>
              <a:t>=8,300pc  =</a:t>
            </a:r>
          </a:p>
        </p:txBody>
      </p:sp>
      <p:pic>
        <p:nvPicPr>
          <p:cNvPr id="9626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133600"/>
            <a:ext cx="22320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3213100"/>
            <a:ext cx="3633788" cy="61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4005263"/>
            <a:ext cx="2808287"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6"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213" y="4797425"/>
            <a:ext cx="3768725"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267" name="Text Box 14"/>
          <p:cNvSpPr txBox="1">
            <a:spLocks noChangeArrowheads="1"/>
          </p:cNvSpPr>
          <p:nvPr/>
        </p:nvSpPr>
        <p:spPr bwMode="auto">
          <a:xfrm>
            <a:off x="900113" y="5805488"/>
            <a:ext cx="73453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solidFill>
                  <a:srgbClr val="FFFF00"/>
                </a:solidFill>
                <a:latin typeface="Times New Roman" panose="02020603050405020304" pitchFamily="18" charset="0"/>
              </a:rPr>
              <a:t>暗物质主要分布于太阳轨道以外的区域</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en-US" altLang="zh-CN" sz="6000" smtClean="0">
                <a:latin typeface="宋体" panose="02010600030101010101" pitchFamily="2" charset="-122"/>
              </a:rPr>
              <a:t>1</a:t>
            </a:r>
            <a:r>
              <a:rPr lang="zh-CN" altLang="en-US" sz="6000" smtClean="0">
                <a:latin typeface="宋体" panose="02010600030101010101" pitchFamily="2" charset="-122"/>
              </a:rPr>
              <a:t>、星系的分类</a:t>
            </a:r>
          </a:p>
        </p:txBody>
      </p:sp>
      <p:pic>
        <p:nvPicPr>
          <p:cNvPr id="174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484313"/>
            <a:ext cx="497205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p:txBody>
          <a:bodyPr/>
          <a:lstStyle/>
          <a:p>
            <a:r>
              <a:rPr lang="zh-CN" altLang="en-US" sz="4400" smtClean="0"/>
              <a:t>椭圆星系的热气体</a:t>
            </a:r>
          </a:p>
        </p:txBody>
      </p:sp>
      <p:sp>
        <p:nvSpPr>
          <p:cNvPr id="97283" name="Rectangle 3"/>
          <p:cNvSpPr>
            <a:spLocks noGrp="1" noChangeArrowheads="1"/>
          </p:cNvSpPr>
          <p:nvPr>
            <p:ph type="body" idx="4294967295"/>
          </p:nvPr>
        </p:nvSpPr>
        <p:spPr>
          <a:xfrm>
            <a:off x="179388" y="1125538"/>
            <a:ext cx="4608512" cy="5257800"/>
          </a:xfrm>
        </p:spPr>
        <p:txBody>
          <a:bodyPr/>
          <a:lstStyle/>
          <a:p>
            <a:r>
              <a:rPr lang="zh-CN" altLang="en-US" smtClean="0"/>
              <a:t>由</a:t>
            </a:r>
            <a:r>
              <a:rPr lang="en-US" altLang="zh-CN" smtClean="0"/>
              <a:t>X</a:t>
            </a:r>
            <a:r>
              <a:rPr lang="zh-CN" altLang="en-US" smtClean="0"/>
              <a:t>射线辐射测量热气体的质量与温度</a:t>
            </a:r>
          </a:p>
          <a:p>
            <a:r>
              <a:rPr lang="zh-CN" altLang="en-US" smtClean="0"/>
              <a:t>计算束缚热气体的引力总质量</a:t>
            </a:r>
          </a:p>
          <a:p>
            <a:r>
              <a:rPr lang="zh-CN" altLang="en-US" smtClean="0"/>
              <a:t>暗物质质量</a:t>
            </a:r>
            <a:r>
              <a:rPr lang="en-US" altLang="zh-CN" smtClean="0"/>
              <a:t>=</a:t>
            </a:r>
            <a:r>
              <a:rPr lang="zh-CN" altLang="en-US" smtClean="0"/>
              <a:t>引力质量</a:t>
            </a:r>
            <a:r>
              <a:rPr lang="en-US" altLang="zh-CN" smtClean="0"/>
              <a:t>-</a:t>
            </a:r>
            <a:r>
              <a:rPr lang="zh-CN" altLang="en-US" smtClean="0"/>
              <a:t>发光质量</a:t>
            </a:r>
          </a:p>
          <a:p>
            <a:r>
              <a:rPr lang="zh-CN" altLang="en-US" smtClean="0"/>
              <a:t>暗物质</a:t>
            </a:r>
            <a:r>
              <a:rPr lang="en-US" altLang="zh-CN" smtClean="0"/>
              <a:t>~20</a:t>
            </a:r>
            <a:r>
              <a:rPr lang="zh-CN" altLang="en-US" smtClean="0"/>
              <a:t>倍亮物质</a:t>
            </a:r>
          </a:p>
          <a:p>
            <a:r>
              <a:rPr lang="zh-CN" altLang="en-US" smtClean="0"/>
              <a:t>亮物质聚集在很小空间</a:t>
            </a:r>
          </a:p>
        </p:txBody>
      </p:sp>
      <p:pic>
        <p:nvPicPr>
          <p:cNvPr id="97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525" y="1557338"/>
            <a:ext cx="4308475" cy="370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p:txBody>
          <a:bodyPr/>
          <a:lstStyle/>
          <a:p>
            <a:pPr eaLnBrk="1" hangingPunct="1"/>
            <a:r>
              <a:rPr lang="zh-CN" altLang="en-US" smtClean="0">
                <a:latin typeface="Times New Roman" panose="02020603050405020304" pitchFamily="18" charset="0"/>
              </a:rPr>
              <a:t>暗物质是什么？</a:t>
            </a:r>
            <a:endParaRPr lang="en-US" altLang="zh-CN" smtClean="0">
              <a:latin typeface="Times New Roman" panose="02020603050405020304" pitchFamily="18" charset="0"/>
            </a:endParaRPr>
          </a:p>
        </p:txBody>
      </p:sp>
      <p:sp>
        <p:nvSpPr>
          <p:cNvPr id="496643" name="Rectangle 3"/>
          <p:cNvSpPr>
            <a:spLocks noGrp="1" noChangeArrowheads="1"/>
          </p:cNvSpPr>
          <p:nvPr>
            <p:ph type="body" idx="4294967295"/>
          </p:nvPr>
        </p:nvSpPr>
        <p:spPr>
          <a:xfrm>
            <a:off x="250825" y="1196975"/>
            <a:ext cx="8763000" cy="5184775"/>
          </a:xfrm>
        </p:spPr>
        <p:txBody>
          <a:bodyPr/>
          <a:lstStyle/>
          <a:p>
            <a:pPr eaLnBrk="1" hangingPunct="1"/>
            <a:r>
              <a:rPr lang="en-US" altLang="zh-CN" dirty="0" smtClean="0">
                <a:solidFill>
                  <a:srgbClr val="00FF00"/>
                </a:solidFill>
              </a:rPr>
              <a:t>MACHOs</a:t>
            </a:r>
            <a:r>
              <a:rPr lang="en-US" altLang="zh-CN" dirty="0" smtClean="0"/>
              <a:t> </a:t>
            </a:r>
            <a:r>
              <a:rPr lang="zh-CN" altLang="en-US" dirty="0" smtClean="0"/>
              <a:t>(</a:t>
            </a:r>
            <a:r>
              <a:rPr lang="en-US" altLang="zh-CN" dirty="0" err="1" smtClean="0">
                <a:solidFill>
                  <a:srgbClr val="00FF00"/>
                </a:solidFill>
              </a:rPr>
              <a:t>MA</a:t>
            </a:r>
            <a:r>
              <a:rPr lang="en-US" altLang="zh-CN" dirty="0" err="1" smtClean="0"/>
              <a:t>ssive</a:t>
            </a:r>
            <a:r>
              <a:rPr lang="en-US" altLang="zh-CN" dirty="0" smtClean="0"/>
              <a:t> </a:t>
            </a:r>
            <a:r>
              <a:rPr lang="en-US" altLang="zh-CN" dirty="0" smtClean="0">
                <a:solidFill>
                  <a:srgbClr val="00FF00"/>
                </a:solidFill>
              </a:rPr>
              <a:t>C</a:t>
            </a:r>
            <a:r>
              <a:rPr lang="en-US" altLang="zh-CN" dirty="0" smtClean="0"/>
              <a:t>ompact </a:t>
            </a:r>
            <a:r>
              <a:rPr lang="en-US" altLang="zh-CN" dirty="0" smtClean="0">
                <a:solidFill>
                  <a:srgbClr val="00FF00"/>
                </a:solidFill>
              </a:rPr>
              <a:t>H</a:t>
            </a:r>
            <a:r>
              <a:rPr lang="en-US" altLang="zh-CN" dirty="0" smtClean="0"/>
              <a:t>alo </a:t>
            </a:r>
            <a:r>
              <a:rPr lang="en-US" altLang="zh-CN" dirty="0" smtClean="0">
                <a:solidFill>
                  <a:srgbClr val="00FF00"/>
                </a:solidFill>
              </a:rPr>
              <a:t>O</a:t>
            </a:r>
            <a:r>
              <a:rPr lang="en-US" altLang="zh-CN" dirty="0" smtClean="0"/>
              <a:t>bjects) :  </a:t>
            </a:r>
            <a:r>
              <a:rPr lang="zh-CN" altLang="en-US" dirty="0" smtClean="0"/>
              <a:t>极低质量恒星</a:t>
            </a:r>
            <a:r>
              <a:rPr lang="en-US" altLang="zh-CN" dirty="0" smtClean="0"/>
              <a:t>, </a:t>
            </a:r>
            <a:r>
              <a:rPr lang="zh-CN" altLang="en-US" dirty="0" smtClean="0"/>
              <a:t>褐矮星</a:t>
            </a:r>
            <a:r>
              <a:rPr lang="en-US" altLang="zh-CN" dirty="0" smtClean="0"/>
              <a:t>, </a:t>
            </a:r>
            <a:r>
              <a:rPr lang="zh-CN" altLang="en-US" dirty="0" smtClean="0"/>
              <a:t>木星类行星、致密星 (白矮星、中子星和黑洞</a:t>
            </a:r>
            <a:r>
              <a:rPr lang="en-US" altLang="zh-CN" dirty="0" smtClean="0"/>
              <a:t>), </a:t>
            </a:r>
            <a:r>
              <a:rPr lang="zh-CN" altLang="en-US" dirty="0" smtClean="0"/>
              <a:t>电离气体等</a:t>
            </a:r>
          </a:p>
          <a:p>
            <a:pPr lvl="1" eaLnBrk="1" hangingPunct="1"/>
            <a:r>
              <a:rPr lang="zh-CN" altLang="en-US" dirty="0" smtClean="0"/>
              <a:t>辐射太弱不可见，但能产生微引力透镜效应</a:t>
            </a:r>
            <a:endParaRPr lang="en-US" altLang="zh-CN" dirty="0" smtClean="0">
              <a:solidFill>
                <a:srgbClr val="00FF00"/>
              </a:solidFill>
            </a:endParaRPr>
          </a:p>
          <a:p>
            <a:pPr eaLnBrk="1" hangingPunct="1"/>
            <a:r>
              <a:rPr lang="en-US" altLang="zh-CN" dirty="0" smtClean="0">
                <a:solidFill>
                  <a:srgbClr val="00FF00"/>
                </a:solidFill>
              </a:rPr>
              <a:t>WIMPs</a:t>
            </a:r>
            <a:r>
              <a:rPr lang="en-US" altLang="zh-CN" dirty="0" smtClean="0"/>
              <a:t> (</a:t>
            </a:r>
            <a:r>
              <a:rPr lang="en-US" altLang="zh-CN" dirty="0" smtClean="0">
                <a:solidFill>
                  <a:srgbClr val="00FF00"/>
                </a:solidFill>
              </a:rPr>
              <a:t>W</a:t>
            </a:r>
            <a:r>
              <a:rPr lang="en-US" altLang="zh-CN" dirty="0" smtClean="0"/>
              <a:t>eakly </a:t>
            </a:r>
            <a:r>
              <a:rPr lang="en-US" altLang="zh-CN" dirty="0" smtClean="0">
                <a:solidFill>
                  <a:srgbClr val="00FF00"/>
                </a:solidFill>
              </a:rPr>
              <a:t>I</a:t>
            </a:r>
            <a:r>
              <a:rPr lang="en-US" altLang="zh-CN" dirty="0" smtClean="0"/>
              <a:t>nteracting </a:t>
            </a:r>
            <a:r>
              <a:rPr lang="en-US" altLang="zh-CN" dirty="0" smtClean="0">
                <a:solidFill>
                  <a:srgbClr val="00FF00"/>
                </a:solidFill>
              </a:rPr>
              <a:t>M</a:t>
            </a:r>
            <a:r>
              <a:rPr lang="en-US" altLang="zh-CN" dirty="0" smtClean="0"/>
              <a:t>assive </a:t>
            </a:r>
            <a:r>
              <a:rPr lang="en-US" altLang="zh-CN" dirty="0" smtClean="0">
                <a:solidFill>
                  <a:srgbClr val="00FF00"/>
                </a:solidFill>
              </a:rPr>
              <a:t>P</a:t>
            </a:r>
            <a:r>
              <a:rPr lang="en-US" altLang="zh-CN" dirty="0" smtClean="0"/>
              <a:t>articles): </a:t>
            </a:r>
            <a:r>
              <a:rPr lang="zh-CN" altLang="en-US" dirty="0" smtClean="0"/>
              <a:t>未知基本粒子</a:t>
            </a:r>
          </a:p>
          <a:p>
            <a:pPr lvl="1" eaLnBrk="1" hangingPunct="1"/>
            <a:r>
              <a:rPr lang="zh-CN" altLang="en-US" dirty="0" smtClean="0"/>
              <a:t>性质类似于中微子，与普通物质作用很弱</a:t>
            </a:r>
          </a:p>
          <a:p>
            <a:pPr eaLnBrk="1" hangingPunct="1"/>
            <a:r>
              <a:rPr lang="en-US" altLang="zh-CN" dirty="0" smtClean="0">
                <a:solidFill>
                  <a:srgbClr val="FF0000"/>
                </a:solidFill>
              </a:rPr>
              <a:t>Modified Newtonian Dynamics (MOND)</a:t>
            </a:r>
          </a:p>
          <a:p>
            <a:pPr lvl="1" eaLnBrk="1" hangingPunct="1"/>
            <a:r>
              <a:rPr lang="zh-CN" altLang="en-US" dirty="0" smtClean="0">
                <a:solidFill>
                  <a:srgbClr val="FF0000"/>
                </a:solidFill>
              </a:rPr>
              <a:t>修改的牛顿动力学仅在大尺度上显著</a:t>
            </a:r>
            <a:endParaRPr lang="en-US" altLang="zh-CN"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66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664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664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664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664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66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p:txBody>
          <a:bodyPr/>
          <a:lstStyle/>
          <a:p>
            <a:r>
              <a:rPr lang="en-US" altLang="zh-CN" sz="3600" smtClean="0"/>
              <a:t>MACHOs</a:t>
            </a:r>
            <a:r>
              <a:rPr lang="zh-CN" altLang="en-US" sz="3600" smtClean="0"/>
              <a:t>远不能解释银晕中的暗物质数量</a:t>
            </a:r>
          </a:p>
        </p:txBody>
      </p:sp>
      <p:sp>
        <p:nvSpPr>
          <p:cNvPr id="101379" name="Rectangle 3"/>
          <p:cNvSpPr>
            <a:spLocks noGrp="1" noChangeArrowheads="1"/>
          </p:cNvSpPr>
          <p:nvPr>
            <p:ph type="body" idx="4294967295"/>
          </p:nvPr>
        </p:nvSpPr>
        <p:spPr/>
        <p:txBody>
          <a:bodyPr/>
          <a:lstStyle/>
          <a:p>
            <a:endParaRPr lang="zh-CN" altLang="en-US" smtClean="0"/>
          </a:p>
        </p:txBody>
      </p:sp>
      <p:pic>
        <p:nvPicPr>
          <p:cNvPr id="1013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268413"/>
            <a:ext cx="6288087" cy="515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2133600"/>
            <a:ext cx="1968500" cy="354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p:txBody>
          <a:bodyPr/>
          <a:lstStyle/>
          <a:p>
            <a:r>
              <a:rPr lang="zh-CN" altLang="en-US" sz="4400" dirty="0" smtClean="0"/>
              <a:t>子弹</a:t>
            </a:r>
            <a:r>
              <a:rPr lang="zh-CN" altLang="en-US" sz="4400" dirty="0"/>
              <a:t>星系团：暗物质的证据</a:t>
            </a:r>
            <a:endParaRPr lang="zh-CN" altLang="en-US" sz="4400" dirty="0" smtClean="0"/>
          </a:p>
        </p:txBody>
      </p:sp>
      <p:pic>
        <p:nvPicPr>
          <p:cNvPr id="1034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484313"/>
            <a:ext cx="5973763" cy="480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箭头连接符 3"/>
          <p:cNvCxnSpPr/>
          <p:nvPr/>
        </p:nvCxnSpPr>
        <p:spPr bwMode="auto">
          <a:xfrm flipH="1">
            <a:off x="2627784" y="4077072"/>
            <a:ext cx="936104" cy="144016"/>
          </a:xfrm>
          <a:prstGeom prst="straightConnector1">
            <a:avLst/>
          </a:prstGeom>
          <a:solidFill>
            <a:schemeClr val="accent1"/>
          </a:solidFill>
          <a:ln w="57150" cap="flat" cmpd="sng" algn="ctr">
            <a:solidFill>
              <a:srgbClr val="00FF00"/>
            </a:solidFill>
            <a:prstDash val="solid"/>
            <a:round/>
            <a:headEnd type="none" w="sm" len="sm"/>
            <a:tailEnd type="triangle"/>
          </a:ln>
          <a:effectLst/>
        </p:spPr>
      </p:cxnSp>
      <p:cxnSp>
        <p:nvCxnSpPr>
          <p:cNvPr id="5" name="直接箭头连接符 4"/>
          <p:cNvCxnSpPr/>
          <p:nvPr/>
        </p:nvCxnSpPr>
        <p:spPr bwMode="auto">
          <a:xfrm flipV="1">
            <a:off x="5868144" y="3573016"/>
            <a:ext cx="864096" cy="144016"/>
          </a:xfrm>
          <a:prstGeom prst="straightConnector1">
            <a:avLst/>
          </a:prstGeom>
          <a:solidFill>
            <a:schemeClr val="accent1"/>
          </a:solidFill>
          <a:ln w="57150" cap="flat" cmpd="sng" algn="ctr">
            <a:solidFill>
              <a:srgbClr val="00FF00"/>
            </a:solidFill>
            <a:prstDash val="solid"/>
            <a:round/>
            <a:headEnd type="none" w="sm" len="sm"/>
            <a:tailEnd type="triangle"/>
          </a:ln>
          <a:effectLst/>
        </p:spPr>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395288" y="188913"/>
            <a:ext cx="8534400" cy="1511300"/>
          </a:xfrm>
        </p:spPr>
        <p:txBody>
          <a:bodyPr/>
          <a:lstStyle/>
          <a:p>
            <a:pPr algn="ctr"/>
            <a:r>
              <a:rPr lang="zh-CN" altLang="en-US" sz="3600" smtClean="0"/>
              <a:t>暗物质粒子探测卫星                                  </a:t>
            </a:r>
            <a:r>
              <a:rPr lang="en-US" altLang="zh-CN" sz="3600" smtClean="0"/>
              <a:t>Dark Matter Particle Explorer</a:t>
            </a:r>
            <a:r>
              <a:rPr lang="zh-CN" altLang="en-US" sz="3600" smtClean="0"/>
              <a:t>（</a:t>
            </a:r>
            <a:r>
              <a:rPr lang="en-US" altLang="zh-CN" sz="3600" smtClean="0"/>
              <a:t>DAMPE</a:t>
            </a:r>
            <a:r>
              <a:rPr lang="zh-CN" altLang="en-US" sz="3600" smtClean="0"/>
              <a:t>） </a:t>
            </a:r>
          </a:p>
        </p:txBody>
      </p:sp>
      <p:sp>
        <p:nvSpPr>
          <p:cNvPr id="110595" name="Rectangle 3"/>
          <p:cNvSpPr>
            <a:spLocks noGrp="1" noChangeArrowheads="1"/>
          </p:cNvSpPr>
          <p:nvPr>
            <p:ph type="body" idx="4294967295"/>
          </p:nvPr>
        </p:nvSpPr>
        <p:spPr/>
        <p:txBody>
          <a:bodyPr/>
          <a:lstStyle/>
          <a:p>
            <a:endParaRPr lang="zh-CN" altLang="en-US" smtClean="0"/>
          </a:p>
        </p:txBody>
      </p:sp>
      <p:pic>
        <p:nvPicPr>
          <p:cNvPr id="110596" name="Picture 5" descr="201511151158503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844675"/>
            <a:ext cx="57150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AutoShape 7" descr="Z"/>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110598" name="AutoShape 9" descr="Z"/>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pic>
        <p:nvPicPr>
          <p:cNvPr id="124939" name="Picture 11" descr="e02e3875a55e11010eaa3270b7e2061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843088"/>
            <a:ext cx="4194175"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395288" y="620713"/>
            <a:ext cx="8534400" cy="1295400"/>
          </a:xfrm>
        </p:spPr>
        <p:txBody>
          <a:bodyPr/>
          <a:lstStyle/>
          <a:p>
            <a:pPr algn="ctr"/>
            <a:r>
              <a:rPr lang="en-US" altLang="zh-CN" sz="6000" smtClean="0"/>
              <a:t>6.  </a:t>
            </a:r>
            <a:r>
              <a:rPr lang="zh-CN" altLang="en-US" sz="6000" smtClean="0"/>
              <a:t>类星体与活动星系核</a:t>
            </a:r>
          </a:p>
        </p:txBody>
      </p:sp>
      <p:pic>
        <p:nvPicPr>
          <p:cNvPr id="113667" name="Picture 6" descr="agn(2)"/>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339975" y="2420938"/>
            <a:ext cx="4394200" cy="3368675"/>
          </a:xfrm>
          <a:noFill/>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214313" y="214313"/>
            <a:ext cx="8664575" cy="685800"/>
          </a:xfrm>
        </p:spPr>
        <p:txBody>
          <a:bodyPr/>
          <a:lstStyle/>
          <a:p>
            <a:pPr algn="ctr" eaLnBrk="1" hangingPunct="1"/>
            <a:r>
              <a:rPr lang="en-US" altLang="zh-CN" smtClean="0">
                <a:latin typeface="Arial" panose="020B0604020202020204" pitchFamily="34" charset="0"/>
              </a:rPr>
              <a:t>6.1 </a:t>
            </a:r>
            <a:r>
              <a:rPr lang="zh-CN" altLang="en-US" smtClean="0">
                <a:latin typeface="Arial" panose="020B0604020202020204" pitchFamily="34" charset="0"/>
              </a:rPr>
              <a:t>类星体</a:t>
            </a:r>
            <a:endParaRPr lang="en-US" altLang="zh-CN" smtClean="0">
              <a:latin typeface="Arial" panose="020B0604020202020204" pitchFamily="34" charset="0"/>
            </a:endParaRPr>
          </a:p>
        </p:txBody>
      </p:sp>
      <p:sp>
        <p:nvSpPr>
          <p:cNvPr id="115715" name="Rectangle 3"/>
          <p:cNvSpPr>
            <a:spLocks noGrp="1" noChangeArrowheads="1"/>
          </p:cNvSpPr>
          <p:nvPr>
            <p:ph type="body" idx="4294967295"/>
          </p:nvPr>
        </p:nvSpPr>
        <p:spPr>
          <a:xfrm>
            <a:off x="214313" y="1052513"/>
            <a:ext cx="8763000" cy="2881312"/>
          </a:xfrm>
        </p:spPr>
        <p:txBody>
          <a:bodyPr/>
          <a:lstStyle/>
          <a:p>
            <a:pPr eaLnBrk="1" hangingPunct="1">
              <a:lnSpc>
                <a:spcPct val="90000"/>
              </a:lnSpc>
            </a:pPr>
            <a:r>
              <a:rPr lang="en-US" altLang="zh-CN" dirty="0" smtClean="0"/>
              <a:t>1950s</a:t>
            </a:r>
            <a:r>
              <a:rPr lang="zh-CN" altLang="en-US" dirty="0" smtClean="0"/>
              <a:t>，探测到致密的亮射电源。随后发现其</a:t>
            </a:r>
            <a:r>
              <a:rPr lang="zh-CN" altLang="en-US" dirty="0" smtClean="0">
                <a:solidFill>
                  <a:srgbClr val="FFFF00"/>
                </a:solidFill>
              </a:rPr>
              <a:t>光学对应体</a:t>
            </a:r>
            <a:r>
              <a:rPr lang="zh-CN" altLang="en-US" dirty="0" smtClean="0"/>
              <a:t>为弱的蓝色恒星状天体（点源）：</a:t>
            </a:r>
          </a:p>
          <a:p>
            <a:pPr lvl="1" eaLnBrk="1" hangingPunct="1">
              <a:lnSpc>
                <a:spcPct val="90000"/>
              </a:lnSpc>
            </a:pPr>
            <a:r>
              <a:rPr lang="zh-CN" altLang="en-US" dirty="0" smtClean="0"/>
              <a:t>“射电恒星”</a:t>
            </a:r>
          </a:p>
          <a:p>
            <a:pPr eaLnBrk="1" hangingPunct="1">
              <a:lnSpc>
                <a:spcPct val="90000"/>
              </a:lnSpc>
            </a:pPr>
            <a:r>
              <a:rPr lang="zh-CN" altLang="en-US" dirty="0" smtClean="0"/>
              <a:t>1963年，施密特拍摄射电源 3</a:t>
            </a:r>
            <a:r>
              <a:rPr lang="en-US" altLang="zh-CN" dirty="0" smtClean="0"/>
              <a:t>C 273 </a:t>
            </a:r>
            <a:r>
              <a:rPr lang="zh-CN" altLang="en-US" dirty="0" smtClean="0"/>
              <a:t>的“恒星”光谱。发现它不是恒星，而是当时所看到的最远的光度最高的天体</a:t>
            </a:r>
          </a:p>
        </p:txBody>
      </p:sp>
      <p:pic>
        <p:nvPicPr>
          <p:cNvPr id="1157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4076700"/>
            <a:ext cx="699135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15717" name="Picture 4" descr="schmid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581525"/>
            <a:ext cx="14700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Text Box 6"/>
          <p:cNvSpPr txBox="1">
            <a:spLocks noChangeArrowheads="1"/>
          </p:cNvSpPr>
          <p:nvPr/>
        </p:nvSpPr>
        <p:spPr bwMode="auto">
          <a:xfrm>
            <a:off x="395288" y="5516563"/>
            <a:ext cx="1828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en-US" altLang="zh-CN" sz="2800">
                <a:solidFill>
                  <a:srgbClr val="00FF00"/>
                </a:solidFill>
                <a:ea typeface="宋体" panose="02010600030101010101" pitchFamily="2" charset="-122"/>
              </a:rPr>
              <a:t>Maarten Schmidt</a:t>
            </a:r>
            <a:endParaRPr kumimoji="1" lang="zh-CN" altLang="en-US" sz="2800">
              <a:solidFill>
                <a:srgbClr val="00FF00"/>
              </a:solidFill>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4" descr="3C273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924175"/>
            <a:ext cx="510540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Rectangle 3"/>
          <p:cNvSpPr>
            <a:spLocks noGrp="1" noChangeArrowheads="1"/>
          </p:cNvSpPr>
          <p:nvPr>
            <p:ph type="body" idx="4294967295"/>
          </p:nvPr>
        </p:nvSpPr>
        <p:spPr>
          <a:xfrm>
            <a:off x="381000" y="404813"/>
            <a:ext cx="8763000" cy="2447925"/>
          </a:xfrm>
        </p:spPr>
        <p:txBody>
          <a:bodyPr/>
          <a:lstStyle/>
          <a:p>
            <a:pPr eaLnBrk="1" hangingPunct="1"/>
            <a:r>
              <a:rPr lang="zh-CN" altLang="en-US" dirty="0" smtClean="0"/>
              <a:t>3</a:t>
            </a:r>
            <a:r>
              <a:rPr lang="en-US" altLang="zh-CN" dirty="0" smtClean="0"/>
              <a:t>C 273</a:t>
            </a:r>
            <a:r>
              <a:rPr lang="zh-CN" altLang="en-US" dirty="0" smtClean="0"/>
              <a:t>的</a:t>
            </a:r>
            <a:r>
              <a:rPr lang="zh-CN" altLang="en-US" dirty="0" smtClean="0">
                <a:solidFill>
                  <a:srgbClr val="FFFF00"/>
                </a:solidFill>
              </a:rPr>
              <a:t>发射线</a:t>
            </a:r>
            <a:r>
              <a:rPr lang="zh-CN" altLang="en-US" dirty="0" smtClean="0"/>
              <a:t>红移 </a:t>
            </a:r>
            <a:r>
              <a:rPr lang="en-US" altLang="zh-CN" dirty="0" smtClean="0"/>
              <a:t>z=0.16</a:t>
            </a:r>
          </a:p>
          <a:p>
            <a:pPr lvl="1" eaLnBrk="1" hangingPunct="1"/>
            <a:r>
              <a:rPr lang="zh-CN" altLang="en-US" sz="3200" dirty="0" smtClean="0">
                <a:sym typeface="Wingdings" panose="05000000000000000000" pitchFamily="2" charset="2"/>
              </a:rPr>
              <a:t>退行速度</a:t>
            </a:r>
            <a:r>
              <a:rPr lang="en-US" altLang="zh-CN" sz="3200" dirty="0" smtClean="0">
                <a:sym typeface="Wingdings" panose="05000000000000000000" pitchFamily="2" charset="2"/>
              </a:rPr>
              <a:t>~</a:t>
            </a:r>
            <a:r>
              <a:rPr lang="zh-CN" altLang="en-US" sz="3200" dirty="0" smtClean="0">
                <a:sym typeface="Wingdings" panose="05000000000000000000" pitchFamily="2" charset="2"/>
              </a:rPr>
              <a:t> </a:t>
            </a:r>
            <a:r>
              <a:rPr lang="en-US" altLang="zh-CN" sz="3200" dirty="0" smtClean="0">
                <a:sym typeface="Wingdings" panose="05000000000000000000" pitchFamily="2" charset="2"/>
              </a:rPr>
              <a:t>4.4×</a:t>
            </a:r>
            <a:r>
              <a:rPr lang="zh-CN" altLang="en-US" sz="3200" dirty="0" smtClean="0"/>
              <a:t>10</a:t>
            </a:r>
            <a:r>
              <a:rPr lang="zh-CN" altLang="en-US" sz="3200" baseline="30000" dirty="0" smtClean="0"/>
              <a:t>4</a:t>
            </a:r>
            <a:r>
              <a:rPr lang="zh-CN" altLang="en-US" sz="3200" dirty="0" smtClean="0"/>
              <a:t> </a:t>
            </a:r>
            <a:r>
              <a:rPr lang="en-US" altLang="zh-CN" sz="3200" dirty="0" smtClean="0"/>
              <a:t>kms</a:t>
            </a:r>
            <a:r>
              <a:rPr lang="en-US" altLang="zh-CN" sz="3200" baseline="30000" dirty="0" smtClean="0"/>
              <a:t>-1</a:t>
            </a:r>
            <a:endParaRPr lang="en-US" altLang="zh-CN" sz="3200" dirty="0" smtClean="0">
              <a:sym typeface="Wingdings" panose="05000000000000000000" pitchFamily="2" charset="2"/>
            </a:endParaRPr>
          </a:p>
          <a:p>
            <a:pPr lvl="1" eaLnBrk="1" hangingPunct="1"/>
            <a:r>
              <a:rPr lang="zh-CN" altLang="en-US" sz="3200" dirty="0" smtClean="0">
                <a:sym typeface="Wingdings" panose="05000000000000000000" pitchFamily="2" charset="2"/>
              </a:rPr>
              <a:t>距离</a:t>
            </a:r>
            <a:r>
              <a:rPr lang="en-US" altLang="zh-CN" sz="3200" dirty="0" smtClean="0">
                <a:sym typeface="Wingdings" panose="05000000000000000000" pitchFamily="2" charset="2"/>
              </a:rPr>
              <a:t>~24</a:t>
            </a:r>
            <a:r>
              <a:rPr lang="zh-CN" altLang="en-US" sz="3200" dirty="0" smtClean="0">
                <a:sym typeface="Wingdings" panose="05000000000000000000" pitchFamily="2" charset="2"/>
              </a:rPr>
              <a:t>亿光年</a:t>
            </a:r>
            <a:endParaRPr lang="en-US" altLang="zh-CN" sz="3200" dirty="0" smtClean="0">
              <a:sym typeface="Wingdings" panose="05000000000000000000" pitchFamily="2" charset="2"/>
            </a:endParaRPr>
          </a:p>
          <a:p>
            <a:pPr lvl="1" eaLnBrk="1" hangingPunct="1"/>
            <a:r>
              <a:rPr lang="zh-CN" altLang="en-US" sz="3200" dirty="0" smtClean="0">
                <a:sym typeface="Wingdings" panose="05000000000000000000" pitchFamily="2" charset="2"/>
              </a:rPr>
              <a:t>光度</a:t>
            </a:r>
            <a:r>
              <a:rPr lang="en-US" altLang="zh-CN" sz="3200" dirty="0" smtClean="0">
                <a:sym typeface="Wingdings" panose="05000000000000000000" pitchFamily="2" charset="2"/>
              </a:rPr>
              <a:t>~</a:t>
            </a:r>
            <a:r>
              <a:rPr lang="en-US" altLang="zh-CN" sz="3200" dirty="0" smtClean="0"/>
              <a:t> 5×10</a:t>
            </a:r>
            <a:r>
              <a:rPr lang="en-US" altLang="zh-CN" sz="3200" baseline="30000" dirty="0" smtClean="0"/>
              <a:t>12 </a:t>
            </a:r>
            <a:r>
              <a:rPr lang="en-US" altLang="zh-CN" sz="3200" i="1" dirty="0" smtClean="0"/>
              <a:t>L</a:t>
            </a:r>
            <a:r>
              <a:rPr lang="en-US" altLang="zh-CN" sz="3200" baseline="-25000" dirty="0" smtClean="0"/>
              <a:t>⊙  </a:t>
            </a:r>
            <a:r>
              <a:rPr lang="en-US" altLang="zh-CN" sz="3200" dirty="0" smtClean="0"/>
              <a:t>[</a:t>
            </a:r>
            <a:r>
              <a:rPr lang="zh-CN" altLang="en-US" sz="3200" dirty="0" smtClean="0"/>
              <a:t>银河系的</a:t>
            </a:r>
            <a:r>
              <a:rPr lang="en-US" altLang="zh-CN" sz="3200" dirty="0" smtClean="0"/>
              <a:t>~</a:t>
            </a:r>
            <a:r>
              <a:rPr lang="zh-CN" altLang="en-US" sz="3200" dirty="0" smtClean="0"/>
              <a:t>100倍</a:t>
            </a:r>
            <a:r>
              <a:rPr lang="en-US" altLang="zh-CN" sz="3200" dirty="0" smtClean="0"/>
              <a:t>]</a:t>
            </a:r>
          </a:p>
        </p:txBody>
      </p:sp>
      <p:sp>
        <p:nvSpPr>
          <p:cNvPr id="117764" name="TextBox 5"/>
          <p:cNvSpPr txBox="1">
            <a:spLocks noChangeArrowheads="1"/>
          </p:cNvSpPr>
          <p:nvPr/>
        </p:nvSpPr>
        <p:spPr bwMode="auto">
          <a:xfrm>
            <a:off x="5940425" y="4221163"/>
            <a:ext cx="28082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3600">
                <a:solidFill>
                  <a:srgbClr val="FFFF00"/>
                </a:solidFill>
              </a:rPr>
              <a:t>宇宙学红移</a:t>
            </a:r>
            <a:endParaRPr lang="zh-CN" altLang="en-US" sz="3600">
              <a:solidFill>
                <a:schemeClr val="tx1"/>
              </a:solidFill>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body" idx="4294967295"/>
          </p:nvPr>
        </p:nvSpPr>
        <p:spPr>
          <a:xfrm>
            <a:off x="250825" y="1700213"/>
            <a:ext cx="4105275" cy="2449512"/>
          </a:xfrm>
        </p:spPr>
        <p:txBody>
          <a:bodyPr/>
          <a:lstStyle/>
          <a:p>
            <a:pPr eaLnBrk="1" hangingPunct="1"/>
            <a:r>
              <a:rPr lang="zh-CN" altLang="en-US" smtClean="0"/>
              <a:t>施密特称</a:t>
            </a:r>
            <a:r>
              <a:rPr lang="en-US" altLang="zh-CN" smtClean="0"/>
              <a:t> 3C273 </a:t>
            </a:r>
            <a:r>
              <a:rPr lang="zh-CN" altLang="en-US" smtClean="0"/>
              <a:t>为</a:t>
            </a:r>
            <a:r>
              <a:rPr lang="en-US" altLang="zh-CN" smtClean="0"/>
              <a:t> “Quasi-Stellar Radio Source,” </a:t>
            </a:r>
            <a:r>
              <a:rPr lang="zh-CN" altLang="en-US" smtClean="0"/>
              <a:t>简称为</a:t>
            </a:r>
            <a:r>
              <a:rPr lang="en-US" altLang="zh-CN" smtClean="0"/>
              <a:t>quasar (</a:t>
            </a:r>
            <a:r>
              <a:rPr lang="zh-CN" altLang="en-US" smtClean="0"/>
              <a:t>类星体)</a:t>
            </a:r>
            <a:endParaRPr lang="zh-CN" altLang="en-US" smtClean="0">
              <a:solidFill>
                <a:srgbClr val="00FF00"/>
              </a:solidFill>
            </a:endParaRPr>
          </a:p>
        </p:txBody>
      </p:sp>
      <p:pic>
        <p:nvPicPr>
          <p:cNvPr id="119811" name="Picture 8" descr="http://www.physics.uc.edu/~hanson/ASTRO/LECTURENOTES/W03/Lec21/m_schmid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404813"/>
            <a:ext cx="4356100" cy="614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1908175" y="1341438"/>
            <a:ext cx="6769100" cy="5232400"/>
          </a:xfrm>
          <a:noFill/>
        </p:spPr>
      </p:pic>
      <p:sp>
        <p:nvSpPr>
          <p:cNvPr id="123907" name="Rectangle 2"/>
          <p:cNvSpPr>
            <a:spLocks noChangeArrowheads="1"/>
          </p:cNvSpPr>
          <p:nvPr/>
        </p:nvSpPr>
        <p:spPr bwMode="auto">
          <a:xfrm>
            <a:off x="428625" y="214313"/>
            <a:ext cx="853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4800" u="sng">
                <a:solidFill>
                  <a:srgbClr val="FFFF00"/>
                </a:solidFill>
                <a:ea typeface="华文中宋" panose="02010600040101010101" pitchFamily="2" charset="-122"/>
              </a:rPr>
              <a:t>3</a:t>
            </a:r>
            <a:r>
              <a:rPr lang="en-US" altLang="zh-CN" sz="4800" u="sng">
                <a:solidFill>
                  <a:srgbClr val="FFFF00"/>
                </a:solidFill>
                <a:ea typeface="华文中宋" panose="02010600040101010101" pitchFamily="2" charset="-122"/>
              </a:rPr>
              <a:t>C 273</a:t>
            </a:r>
            <a:r>
              <a:rPr lang="zh-CN" altLang="en-US" sz="4800" u="sng">
                <a:solidFill>
                  <a:srgbClr val="FFFF00"/>
                </a:solidFill>
                <a:ea typeface="华文中宋" panose="02010600040101010101" pitchFamily="2" charset="-122"/>
              </a:rPr>
              <a:t>的喷流</a:t>
            </a:r>
            <a:endParaRPr lang="en-US" altLang="zh-CN" sz="4800" u="sng">
              <a:solidFill>
                <a:srgbClr val="FFFF00"/>
              </a:solidFill>
              <a:ea typeface="华文中宋" panose="02010600040101010101" pitchFamily="2" charset="-122"/>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z="4400" smtClean="0"/>
              <a:t>盘状星系的随机取向</a:t>
            </a:r>
          </a:p>
        </p:txBody>
      </p:sp>
      <p:pic>
        <p:nvPicPr>
          <p:cNvPr id="194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196975"/>
            <a:ext cx="5453063" cy="5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3"/>
          <p:cNvSpPr>
            <a:spLocks noGrp="1" noChangeArrowheads="1"/>
          </p:cNvSpPr>
          <p:nvPr>
            <p:ph type="body" idx="4294967295"/>
          </p:nvPr>
        </p:nvSpPr>
        <p:spPr>
          <a:xfrm>
            <a:off x="381000" y="333375"/>
            <a:ext cx="8763000" cy="1728788"/>
          </a:xfrm>
        </p:spPr>
        <p:txBody>
          <a:bodyPr/>
          <a:lstStyle/>
          <a:p>
            <a:pPr eaLnBrk="1" hangingPunct="1"/>
            <a:r>
              <a:rPr lang="zh-CN" altLang="en-GB" dirty="0" smtClean="0"/>
              <a:t>类星体是</a:t>
            </a:r>
            <a:r>
              <a:rPr lang="zh-CN" altLang="en-US" dirty="0" smtClean="0"/>
              <a:t>非常</a:t>
            </a:r>
            <a:r>
              <a:rPr lang="zh-CN" altLang="en-GB" dirty="0" smtClean="0"/>
              <a:t>遥远、</a:t>
            </a:r>
            <a:r>
              <a:rPr lang="zh-CN" altLang="en-US" dirty="0" smtClean="0"/>
              <a:t>非常</a:t>
            </a:r>
            <a:r>
              <a:rPr lang="zh-CN" altLang="en-GB" dirty="0" smtClean="0"/>
              <a:t>年轻、</a:t>
            </a:r>
            <a:r>
              <a:rPr lang="zh-CN" altLang="en-US" dirty="0" smtClean="0"/>
              <a:t>光度非常高</a:t>
            </a:r>
            <a:r>
              <a:rPr lang="zh-CN" altLang="en-GB" dirty="0" smtClean="0"/>
              <a:t>的天体</a:t>
            </a:r>
            <a:endParaRPr lang="en-US" altLang="zh-CN" dirty="0" smtClean="0"/>
          </a:p>
          <a:p>
            <a:pPr eaLnBrk="1" hangingPunct="1"/>
            <a:r>
              <a:rPr lang="zh-CN" altLang="en-US" dirty="0" smtClean="0"/>
              <a:t>目前观测到的类星体的最高红移 ~</a:t>
            </a:r>
            <a:r>
              <a:rPr lang="en-US" altLang="zh-CN" dirty="0" smtClean="0"/>
              <a:t>10</a:t>
            </a:r>
          </a:p>
          <a:p>
            <a:pPr eaLnBrk="1" hangingPunct="1"/>
            <a:endParaRPr lang="zh-CN" altLang="en-US" dirty="0" smtClean="0">
              <a:solidFill>
                <a:srgbClr val="00FF00"/>
              </a:solidFill>
            </a:endParaRPr>
          </a:p>
        </p:txBody>
      </p:sp>
      <p:pic>
        <p:nvPicPr>
          <p:cNvPr id="1259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205038"/>
            <a:ext cx="83820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25956" name="Text Box 5"/>
          <p:cNvSpPr txBox="1">
            <a:spLocks noChangeArrowheads="1"/>
          </p:cNvSpPr>
          <p:nvPr/>
        </p:nvSpPr>
        <p:spPr bwMode="auto">
          <a:xfrm>
            <a:off x="611188" y="2565400"/>
            <a:ext cx="37449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a:solidFill>
                  <a:srgbClr val="FF0000"/>
                </a:solidFill>
              </a:rPr>
              <a:t>宇宙大爆炸后约</a:t>
            </a:r>
            <a:r>
              <a:rPr lang="en-US" altLang="zh-CN">
                <a:solidFill>
                  <a:srgbClr val="FF0000"/>
                </a:solidFill>
              </a:rPr>
              <a:t>15</a:t>
            </a:r>
            <a:r>
              <a:rPr lang="zh-CN" altLang="en-US">
                <a:solidFill>
                  <a:srgbClr val="FF0000"/>
                </a:solidFill>
              </a:rPr>
              <a:t>亿年时的类星体</a:t>
            </a:r>
            <a:endParaRPr lang="en-US" altLang="zh-CN">
              <a:solidFill>
                <a:srgbClr val="FF0000"/>
              </a:solidFill>
            </a:endParaRPr>
          </a:p>
        </p:txBody>
      </p:sp>
      <p:sp>
        <p:nvSpPr>
          <p:cNvPr id="125957" name="TextBox 5"/>
          <p:cNvSpPr txBox="1">
            <a:spLocks noChangeArrowheads="1"/>
          </p:cNvSpPr>
          <p:nvPr/>
        </p:nvSpPr>
        <p:spPr bwMode="auto">
          <a:xfrm>
            <a:off x="5538788" y="2222500"/>
            <a:ext cx="331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2800" b="1">
                <a:solidFill>
                  <a:srgbClr val="7030A0"/>
                </a:solidFill>
                <a:latin typeface="黑体" panose="02010609060101010101" pitchFamily="49" charset="-122"/>
              </a:rPr>
              <a:t>紫外</a:t>
            </a:r>
            <a:r>
              <a:rPr lang="en-US" altLang="zh-CN" sz="2800" b="1">
                <a:solidFill>
                  <a:schemeClr val="tx1"/>
                </a:solidFill>
                <a:latin typeface="黑体" panose="02010609060101010101" pitchFamily="49" charset="-122"/>
                <a:sym typeface="Wingdings" panose="05000000000000000000" pitchFamily="2" charset="2"/>
              </a:rPr>
              <a:t></a:t>
            </a:r>
            <a:r>
              <a:rPr lang="zh-CN" altLang="en-US" sz="2800" b="1">
                <a:solidFill>
                  <a:schemeClr val="tx1"/>
                </a:solidFill>
                <a:latin typeface="黑体" panose="02010609060101010101" pitchFamily="49" charset="-122"/>
                <a:sym typeface="Wingdings" panose="05000000000000000000" pitchFamily="2" charset="2"/>
              </a:rPr>
              <a:t>红光</a:t>
            </a:r>
            <a:r>
              <a:rPr lang="en-US" altLang="zh-CN" sz="2800" b="1">
                <a:solidFill>
                  <a:schemeClr val="tx1"/>
                </a:solidFill>
                <a:latin typeface="黑体" panose="02010609060101010101" pitchFamily="49" charset="-122"/>
                <a:sym typeface="Wingdings" panose="05000000000000000000" pitchFamily="2" charset="2"/>
              </a:rPr>
              <a:t>-</a:t>
            </a:r>
            <a:r>
              <a:rPr lang="zh-CN" altLang="en-US" sz="2800" b="1">
                <a:solidFill>
                  <a:srgbClr val="FF0000"/>
                </a:solidFill>
                <a:latin typeface="黑体" panose="02010609060101010101" pitchFamily="49" charset="-122"/>
              </a:rPr>
              <a:t>近红外</a:t>
            </a:r>
            <a:endParaRPr lang="en-US" altLang="zh-CN" sz="2800" b="1">
              <a:solidFill>
                <a:srgbClr val="FF0000"/>
              </a:solidFill>
              <a:latin typeface="黑体" panose="02010609060101010101" pitchFamily="49"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idx="4294967295"/>
          </p:nvPr>
        </p:nvSpPr>
        <p:spPr>
          <a:xfrm>
            <a:off x="539750" y="404813"/>
            <a:ext cx="8429625" cy="685800"/>
          </a:xfrm>
        </p:spPr>
        <p:txBody>
          <a:bodyPr/>
          <a:lstStyle/>
          <a:p>
            <a:pPr algn="ctr" eaLnBrk="1" hangingPunct="1"/>
            <a:r>
              <a:rPr lang="zh-CN" altLang="en-US" sz="4000" smtClean="0">
                <a:solidFill>
                  <a:schemeClr val="bg1"/>
                </a:solidFill>
                <a:latin typeface="Arial" panose="020B0604020202020204" pitchFamily="34" charset="0"/>
              </a:rPr>
              <a:t>类星体是</a:t>
            </a:r>
            <a:r>
              <a:rPr lang="zh-CN" altLang="en-US" sz="4000" smtClean="0">
                <a:latin typeface="Arial" panose="020B0604020202020204" pitchFamily="34" charset="0"/>
              </a:rPr>
              <a:t>核心在剧烈活动的</a:t>
            </a:r>
            <a:r>
              <a:rPr lang="zh-CN" altLang="en-US" sz="4000" smtClean="0">
                <a:solidFill>
                  <a:schemeClr val="bg1"/>
                </a:solidFill>
                <a:latin typeface="Arial" panose="020B0604020202020204" pitchFamily="34" charset="0"/>
              </a:rPr>
              <a:t>星系</a:t>
            </a:r>
            <a:endParaRPr lang="en-US" altLang="zh-CN" sz="4000" smtClean="0">
              <a:solidFill>
                <a:schemeClr val="bg1"/>
              </a:solidFill>
            </a:endParaRPr>
          </a:p>
        </p:txBody>
      </p:sp>
      <p:sp>
        <p:nvSpPr>
          <p:cNvPr id="128003" name="Rectangle 3"/>
          <p:cNvSpPr>
            <a:spLocks noGrp="1" noChangeArrowheads="1"/>
          </p:cNvSpPr>
          <p:nvPr>
            <p:ph type="body" idx="4294967295"/>
          </p:nvPr>
        </p:nvSpPr>
        <p:spPr>
          <a:xfrm>
            <a:off x="381000" y="1557338"/>
            <a:ext cx="8763000" cy="1295400"/>
          </a:xfrm>
        </p:spPr>
        <p:txBody>
          <a:bodyPr/>
          <a:lstStyle/>
          <a:p>
            <a:pPr eaLnBrk="1" hangingPunct="1"/>
            <a:r>
              <a:rPr lang="zh-CN" altLang="en-US" smtClean="0"/>
              <a:t>类星体周围有黯淡辐射，是其所在</a:t>
            </a:r>
            <a:r>
              <a:rPr lang="en-US" altLang="zh-CN" smtClean="0"/>
              <a:t>[</a:t>
            </a:r>
            <a:r>
              <a:rPr lang="zh-CN" altLang="en-US" smtClean="0"/>
              <a:t>寄主</a:t>
            </a:r>
            <a:r>
              <a:rPr lang="en-US" altLang="zh-CN" smtClean="0"/>
              <a:t>]</a:t>
            </a:r>
            <a:r>
              <a:rPr lang="zh-CN" altLang="en-US" smtClean="0"/>
              <a:t>星系的恒星的辐射</a:t>
            </a:r>
            <a:endParaRPr lang="zh-CN" altLang="en-US" smtClean="0">
              <a:solidFill>
                <a:srgbClr val="00FF00"/>
              </a:solidFill>
            </a:endParaRPr>
          </a:p>
        </p:txBody>
      </p:sp>
      <p:pic>
        <p:nvPicPr>
          <p:cNvPr id="1280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357563"/>
            <a:ext cx="6650037"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idx="4294967295"/>
          </p:nvPr>
        </p:nvSpPr>
        <p:spPr>
          <a:xfrm>
            <a:off x="395288" y="260350"/>
            <a:ext cx="8534400" cy="1944688"/>
          </a:xfrm>
        </p:spPr>
        <p:txBody>
          <a:bodyPr/>
          <a:lstStyle/>
          <a:p>
            <a:pPr algn="ctr"/>
            <a:r>
              <a:rPr lang="en-US" altLang="zh-CN" smtClean="0"/>
              <a:t>6.2  </a:t>
            </a:r>
            <a:r>
              <a:rPr lang="zh-CN" altLang="en-US" smtClean="0"/>
              <a:t>活动星系核</a:t>
            </a:r>
            <a:br>
              <a:rPr lang="zh-CN" altLang="en-US" smtClean="0"/>
            </a:br>
            <a:r>
              <a:rPr lang="en-US" altLang="zh-CN" sz="4400" smtClean="0"/>
              <a:t>Active Galactic Nuclei [AGNs]</a:t>
            </a:r>
          </a:p>
        </p:txBody>
      </p:sp>
      <p:sp>
        <p:nvSpPr>
          <p:cNvPr id="132099" name="Rectangle 3"/>
          <p:cNvSpPr>
            <a:spLocks noGrp="1" noChangeArrowheads="1"/>
          </p:cNvSpPr>
          <p:nvPr>
            <p:ph type="body" idx="4294967295"/>
          </p:nvPr>
        </p:nvSpPr>
        <p:spPr>
          <a:xfrm>
            <a:off x="179388" y="2349500"/>
            <a:ext cx="8763000" cy="3817938"/>
          </a:xfrm>
        </p:spPr>
        <p:txBody>
          <a:bodyPr/>
          <a:lstStyle/>
          <a:p>
            <a:r>
              <a:rPr lang="zh-CN" altLang="en-US" dirty="0" smtClean="0"/>
              <a:t>类星体是核心活动最剧烈的星系，也有核心活动相对弱暗的星系，它们统称为</a:t>
            </a:r>
            <a:r>
              <a:rPr lang="zh-CN" altLang="en-US" dirty="0" smtClean="0">
                <a:solidFill>
                  <a:srgbClr val="FFFF00"/>
                </a:solidFill>
              </a:rPr>
              <a:t>活动星系核</a:t>
            </a:r>
          </a:p>
          <a:p>
            <a:pPr lvl="1"/>
            <a:r>
              <a:rPr lang="zh-CN" altLang="en-US" dirty="0" smtClean="0"/>
              <a:t>发射线 </a:t>
            </a:r>
            <a:r>
              <a:rPr lang="en-US" altLang="zh-CN" dirty="0" smtClean="0"/>
              <a:t>【+</a:t>
            </a:r>
            <a:r>
              <a:rPr lang="zh-CN" altLang="en-US" dirty="0" smtClean="0"/>
              <a:t>恒星吸收线</a:t>
            </a:r>
            <a:r>
              <a:rPr lang="en-US" altLang="zh-CN" dirty="0" smtClean="0"/>
              <a:t>】</a:t>
            </a:r>
            <a:r>
              <a:rPr lang="zh-CN" altLang="en-US" dirty="0" smtClean="0"/>
              <a:t>光谱</a:t>
            </a:r>
            <a:endParaRPr lang="en-US" altLang="zh-CN" dirty="0" smtClean="0"/>
          </a:p>
          <a:p>
            <a:endParaRPr lang="zh-CN" altLang="en-US" dirty="0" smtClean="0"/>
          </a:p>
          <a:p>
            <a:r>
              <a:rPr lang="zh-CN" altLang="en-US" dirty="0" smtClean="0"/>
              <a:t>核心不活动的星系也称为</a:t>
            </a:r>
            <a:r>
              <a:rPr lang="zh-CN" altLang="en-US" dirty="0" smtClean="0">
                <a:solidFill>
                  <a:srgbClr val="FFFF00"/>
                </a:solidFill>
              </a:rPr>
              <a:t>“正常”星系</a:t>
            </a:r>
          </a:p>
          <a:p>
            <a:pPr lvl="1"/>
            <a:r>
              <a:rPr lang="zh-CN" altLang="en-US" dirty="0" smtClean="0"/>
              <a:t>恒星集合的吸收线光谱</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p:txBody>
          <a:bodyPr/>
          <a:lstStyle/>
          <a:p>
            <a:r>
              <a:rPr lang="zh-CN" altLang="en-US" sz="3600" smtClean="0"/>
              <a:t>活动星系核的观测特征</a:t>
            </a:r>
            <a:r>
              <a:rPr lang="en-US" altLang="zh-CN" sz="3600" smtClean="0"/>
              <a:t>[</a:t>
            </a:r>
            <a:r>
              <a:rPr lang="zh-CN" altLang="en-US" sz="3600" smtClean="0"/>
              <a:t>区别于正常星系</a:t>
            </a:r>
            <a:r>
              <a:rPr lang="en-US" altLang="zh-CN" sz="3600" smtClean="0"/>
              <a:t>]</a:t>
            </a:r>
          </a:p>
        </p:txBody>
      </p:sp>
      <p:sp>
        <p:nvSpPr>
          <p:cNvPr id="134147" name="Rectangle 3"/>
          <p:cNvSpPr>
            <a:spLocks noGrp="1" noChangeArrowheads="1"/>
          </p:cNvSpPr>
          <p:nvPr>
            <p:ph type="body" idx="4294967295"/>
          </p:nvPr>
        </p:nvSpPr>
        <p:spPr>
          <a:xfrm>
            <a:off x="1187450" y="1412875"/>
            <a:ext cx="6337300" cy="4752975"/>
          </a:xfrm>
        </p:spPr>
        <p:txBody>
          <a:bodyPr/>
          <a:lstStyle/>
          <a:p>
            <a:r>
              <a:rPr lang="zh-CN" altLang="en-US" smtClean="0"/>
              <a:t>高光度</a:t>
            </a:r>
          </a:p>
          <a:p>
            <a:r>
              <a:rPr lang="zh-CN" altLang="en-US" smtClean="0"/>
              <a:t>辐射波段广 </a:t>
            </a:r>
            <a:r>
              <a:rPr lang="en-US" altLang="zh-CN" smtClean="0"/>
              <a:t>[</a:t>
            </a:r>
            <a:r>
              <a:rPr lang="zh-CN" altLang="en-US" smtClean="0"/>
              <a:t>射电</a:t>
            </a:r>
            <a:r>
              <a:rPr lang="en-US" altLang="zh-CN" smtClean="0"/>
              <a:t>-</a:t>
            </a:r>
            <a:r>
              <a:rPr lang="zh-CN" altLang="en-US" smtClean="0"/>
              <a:t>伽马射线</a:t>
            </a:r>
            <a:r>
              <a:rPr lang="en-US" altLang="zh-CN" smtClean="0"/>
              <a:t>]</a:t>
            </a:r>
          </a:p>
          <a:p>
            <a:r>
              <a:rPr lang="en-US" altLang="zh-CN" smtClean="0"/>
              <a:t>[</a:t>
            </a:r>
            <a:r>
              <a:rPr lang="zh-CN" altLang="en-US" smtClean="0"/>
              <a:t>非热</a:t>
            </a:r>
            <a:r>
              <a:rPr lang="en-US" altLang="zh-CN" smtClean="0"/>
              <a:t>]</a:t>
            </a:r>
            <a:r>
              <a:rPr lang="zh-CN" altLang="en-US" smtClean="0"/>
              <a:t>同步辐射显著，高偏振</a:t>
            </a:r>
          </a:p>
          <a:p>
            <a:r>
              <a:rPr lang="zh-CN" altLang="en-US" smtClean="0"/>
              <a:t>快速光变</a:t>
            </a:r>
            <a:r>
              <a:rPr lang="en-US" altLang="zh-CN" smtClean="0"/>
              <a:t>[</a:t>
            </a:r>
            <a:r>
              <a:rPr lang="zh-CN" altLang="en-US" smtClean="0"/>
              <a:t>亮度变化</a:t>
            </a:r>
            <a:r>
              <a:rPr lang="en-US" altLang="zh-CN" smtClean="0"/>
              <a:t>]</a:t>
            </a:r>
          </a:p>
          <a:p>
            <a:r>
              <a:rPr lang="zh-CN" altLang="en-US" smtClean="0"/>
              <a:t>强而宽的发射线</a:t>
            </a:r>
          </a:p>
          <a:p>
            <a:r>
              <a:rPr lang="zh-CN" altLang="en-US" smtClean="0"/>
              <a:t>特殊形态：喷流、射电瓣等</a:t>
            </a:r>
          </a:p>
          <a:p>
            <a:r>
              <a:rPr lang="en-US" altLang="zh-CN" smtClean="0"/>
              <a:t>[</a:t>
            </a:r>
            <a:r>
              <a:rPr lang="zh-CN" altLang="en-US" smtClean="0"/>
              <a:t>寄主</a:t>
            </a:r>
            <a:r>
              <a:rPr lang="en-US" altLang="zh-CN" smtClean="0"/>
              <a:t>]</a:t>
            </a:r>
            <a:r>
              <a:rPr lang="zh-CN" altLang="en-US" smtClean="0"/>
              <a:t>星系本身暗淡</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See Explanation.  Clicking on the picture will download&#10; the highest resolution vers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8763000"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1" name="Text Box 3"/>
          <p:cNvSpPr txBox="1">
            <a:spLocks noChangeArrowheads="1"/>
          </p:cNvSpPr>
          <p:nvPr/>
        </p:nvSpPr>
        <p:spPr bwMode="auto">
          <a:xfrm>
            <a:off x="971550" y="5084763"/>
            <a:ext cx="26828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en-US" altLang="zh-CN">
                <a:solidFill>
                  <a:srgbClr val="00FF00"/>
                </a:solidFill>
              </a:rPr>
              <a:t>Optical (HST)</a:t>
            </a:r>
          </a:p>
        </p:txBody>
      </p:sp>
      <p:sp>
        <p:nvSpPr>
          <p:cNvPr id="135172" name="Text Box 4"/>
          <p:cNvSpPr txBox="1">
            <a:spLocks noChangeArrowheads="1"/>
          </p:cNvSpPr>
          <p:nvPr/>
        </p:nvSpPr>
        <p:spPr bwMode="auto">
          <a:xfrm>
            <a:off x="5795963" y="5084763"/>
            <a:ext cx="31908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en-US" altLang="zh-CN">
                <a:solidFill>
                  <a:srgbClr val="00FF00"/>
                </a:solidFill>
                <a:ea typeface="宋体" panose="02010600030101010101" pitchFamily="2" charset="-122"/>
              </a:rPr>
              <a:t>X</a:t>
            </a:r>
            <a:r>
              <a:rPr kumimoji="1" lang="en-US" altLang="zh-CN">
                <a:solidFill>
                  <a:srgbClr val="00FF00"/>
                </a:solidFill>
                <a:ea typeface="楷体_GB2312" pitchFamily="49" charset="-122"/>
              </a:rPr>
              <a:t>-ray (Chandra)</a:t>
            </a:r>
            <a:endParaRPr kumimoji="1" lang="zh-CN" altLang="en-US">
              <a:solidFill>
                <a:srgbClr val="00FF00"/>
              </a:solidFill>
              <a:ea typeface="楷体_GB2312" pitchFamily="49" charset="-122"/>
            </a:endParaRPr>
          </a:p>
        </p:txBody>
      </p:sp>
      <p:sp>
        <p:nvSpPr>
          <p:cNvPr id="135173" name="Text Box 5"/>
          <p:cNvSpPr txBox="1">
            <a:spLocks noChangeArrowheads="1"/>
          </p:cNvSpPr>
          <p:nvPr/>
        </p:nvSpPr>
        <p:spPr bwMode="auto">
          <a:xfrm>
            <a:off x="2714625" y="5857875"/>
            <a:ext cx="43195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zh-CN" altLang="en-US">
                <a:latin typeface="黑体" panose="02010609060101010101" pitchFamily="49" charset="-122"/>
              </a:rPr>
              <a:t>类星体 </a:t>
            </a:r>
            <a:r>
              <a:rPr kumimoji="1" lang="en-US" altLang="zh-CN">
                <a:ea typeface="宋体" panose="02010600030101010101" pitchFamily="2" charset="-122"/>
              </a:rPr>
              <a:t>PKS 1127-145</a:t>
            </a:r>
            <a:r>
              <a:rPr kumimoji="1" lang="en-US" altLang="zh-CN">
                <a:latin typeface="Times New Roman" panose="02020603050405020304" pitchFamily="18" charset="0"/>
                <a:ea typeface="宋体" panose="02010600030101010101" pitchFamily="2" charset="-122"/>
              </a:rPr>
              <a:t> </a:t>
            </a:r>
            <a:endParaRPr kumimoji="1" lang="zh-CN" altLang="en-US">
              <a:latin typeface="Times New Roman" panose="02020603050405020304" pitchFamily="18" charset="0"/>
              <a:ea typeface="宋体" panose="02010600030101010101" pitchFamily="2" charset="-122"/>
            </a:endParaRPr>
          </a:p>
        </p:txBody>
      </p:sp>
      <p:sp>
        <p:nvSpPr>
          <p:cNvPr id="135174" name="Line 6"/>
          <p:cNvSpPr>
            <a:spLocks noChangeShapeType="1"/>
          </p:cNvSpPr>
          <p:nvPr/>
        </p:nvSpPr>
        <p:spPr bwMode="auto">
          <a:xfrm>
            <a:off x="3505200" y="4343400"/>
            <a:ext cx="914400" cy="1600200"/>
          </a:xfrm>
          <a:prstGeom prst="line">
            <a:avLst/>
          </a:prstGeom>
          <a:noFill/>
          <a:ln w="57150">
            <a:solidFill>
              <a:srgbClr val="33CC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5175" name="Line 7"/>
          <p:cNvSpPr>
            <a:spLocks noChangeShapeType="1"/>
          </p:cNvSpPr>
          <p:nvPr/>
        </p:nvSpPr>
        <p:spPr bwMode="auto">
          <a:xfrm flipV="1">
            <a:off x="4419600" y="4292600"/>
            <a:ext cx="3105150" cy="1651000"/>
          </a:xfrm>
          <a:prstGeom prst="line">
            <a:avLst/>
          </a:prstGeom>
          <a:noFill/>
          <a:ln w="57150">
            <a:solidFill>
              <a:srgbClr val="33CC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5176" name="Text Box 8"/>
          <p:cNvSpPr txBox="1">
            <a:spLocks noChangeArrowheads="1"/>
          </p:cNvSpPr>
          <p:nvPr/>
        </p:nvSpPr>
        <p:spPr bwMode="auto">
          <a:xfrm>
            <a:off x="714375" y="571500"/>
            <a:ext cx="1889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zh-CN" altLang="en-US">
                <a:latin typeface="黑体" panose="02010609060101010101" pitchFamily="49" charset="-122"/>
              </a:rPr>
              <a:t>正常星系</a:t>
            </a:r>
            <a:endParaRPr kumimoji="1" lang="en-US" altLang="zh-CN">
              <a:latin typeface="黑体" panose="02010609060101010101" pitchFamily="49" charset="-122"/>
            </a:endParaRPr>
          </a:p>
        </p:txBody>
      </p:sp>
      <p:sp>
        <p:nvSpPr>
          <p:cNvPr id="135177" name="Line 9"/>
          <p:cNvSpPr>
            <a:spLocks noChangeShapeType="1"/>
          </p:cNvSpPr>
          <p:nvPr/>
        </p:nvSpPr>
        <p:spPr bwMode="auto">
          <a:xfrm>
            <a:off x="1619250" y="1052513"/>
            <a:ext cx="914400" cy="2743200"/>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5178" name="Line 10"/>
          <p:cNvSpPr>
            <a:spLocks noChangeShapeType="1"/>
          </p:cNvSpPr>
          <p:nvPr/>
        </p:nvSpPr>
        <p:spPr bwMode="auto">
          <a:xfrm>
            <a:off x="1676400" y="1066800"/>
            <a:ext cx="990600" cy="1447800"/>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5179" name="Line 11"/>
          <p:cNvSpPr>
            <a:spLocks noChangeShapeType="1"/>
          </p:cNvSpPr>
          <p:nvPr/>
        </p:nvSpPr>
        <p:spPr bwMode="auto">
          <a:xfrm>
            <a:off x="1905000" y="1066800"/>
            <a:ext cx="1371600" cy="1143000"/>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5180" name="Text Box 12"/>
          <p:cNvSpPr txBox="1">
            <a:spLocks noChangeArrowheads="1"/>
          </p:cNvSpPr>
          <p:nvPr/>
        </p:nvSpPr>
        <p:spPr bwMode="auto">
          <a:xfrm>
            <a:off x="3132138" y="476250"/>
            <a:ext cx="5400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3600">
                <a:solidFill>
                  <a:srgbClr val="FFFF00"/>
                </a:solidFill>
              </a:rPr>
              <a:t>相同视场：光学 </a:t>
            </a:r>
            <a:r>
              <a:rPr lang="en-US" altLang="zh-CN" sz="3600">
                <a:solidFill>
                  <a:srgbClr val="FFFF00"/>
                </a:solidFill>
              </a:rPr>
              <a:t>vs X</a:t>
            </a:r>
            <a:r>
              <a:rPr lang="zh-CN" altLang="en-US" sz="3600">
                <a:solidFill>
                  <a:srgbClr val="FFFF00"/>
                </a:solidFill>
              </a:rPr>
              <a:t>射线</a:t>
            </a:r>
            <a:endParaRPr lang="en-US" altLang="zh-CN" sz="3600">
              <a:solidFill>
                <a:srgbClr val="FFFF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idx="4294967295"/>
          </p:nvPr>
        </p:nvSpPr>
        <p:spPr/>
        <p:txBody>
          <a:bodyPr/>
          <a:lstStyle/>
          <a:p>
            <a:pPr algn="ctr" eaLnBrk="1" hangingPunct="1"/>
            <a:r>
              <a:rPr lang="zh-CN" altLang="en-US" sz="4400" smtClean="0">
                <a:latin typeface="Times New Roman" panose="02020603050405020304" pitchFamily="18" charset="0"/>
              </a:rPr>
              <a:t>赛弗特星系 </a:t>
            </a:r>
            <a:r>
              <a:rPr lang="en-US" altLang="zh-CN" sz="4400" smtClean="0">
                <a:latin typeface="Times New Roman" panose="02020603050405020304" pitchFamily="18" charset="0"/>
              </a:rPr>
              <a:t>Seyfert galaxies</a:t>
            </a:r>
            <a:endParaRPr lang="zh-CN" altLang="en-US" sz="4400" smtClean="0">
              <a:latin typeface="Times New Roman" panose="02020603050405020304" pitchFamily="18" charset="0"/>
            </a:endParaRPr>
          </a:p>
        </p:txBody>
      </p:sp>
      <p:sp>
        <p:nvSpPr>
          <p:cNvPr id="137219" name="Rectangle 3"/>
          <p:cNvSpPr>
            <a:spLocks noGrp="1" noChangeArrowheads="1"/>
          </p:cNvSpPr>
          <p:nvPr>
            <p:ph type="body" idx="4294967295"/>
          </p:nvPr>
        </p:nvSpPr>
        <p:spPr>
          <a:xfrm>
            <a:off x="179388" y="1125538"/>
            <a:ext cx="8763000" cy="1728787"/>
          </a:xfrm>
        </p:spPr>
        <p:txBody>
          <a:bodyPr/>
          <a:lstStyle/>
          <a:p>
            <a:r>
              <a:rPr lang="zh-CN" altLang="en-US" smtClean="0"/>
              <a:t>赛弗特星系是中心含有</a:t>
            </a:r>
            <a:r>
              <a:rPr lang="en-US" altLang="zh-CN" smtClean="0"/>
              <a:t>AGNs</a:t>
            </a:r>
            <a:r>
              <a:rPr lang="zh-CN" altLang="en-US" smtClean="0"/>
              <a:t>的旋涡星系，以其在</a:t>
            </a:r>
            <a:r>
              <a:rPr lang="en-US" altLang="zh-CN" smtClean="0"/>
              <a:t>1943</a:t>
            </a:r>
            <a:r>
              <a:rPr lang="zh-CN" altLang="en-US" smtClean="0"/>
              <a:t>年的发现者</a:t>
            </a:r>
            <a:r>
              <a:rPr lang="en-US" altLang="zh-CN" smtClean="0"/>
              <a:t>Carl Seyfert (1911–1960) </a:t>
            </a:r>
            <a:r>
              <a:rPr lang="zh-CN" altLang="en-US" smtClean="0"/>
              <a:t>命名</a:t>
            </a:r>
          </a:p>
        </p:txBody>
      </p:sp>
      <p:pic>
        <p:nvPicPr>
          <p:cNvPr id="137220" name="Picture 4" descr="ngc415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3141663"/>
            <a:ext cx="4846638"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Text Box 5"/>
          <p:cNvSpPr txBox="1">
            <a:spLocks noChangeArrowheads="1"/>
          </p:cNvSpPr>
          <p:nvPr/>
        </p:nvSpPr>
        <p:spPr bwMode="auto">
          <a:xfrm>
            <a:off x="4140200" y="5445125"/>
            <a:ext cx="500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en-US" altLang="zh-CN">
                <a:solidFill>
                  <a:srgbClr val="00FF00"/>
                </a:solidFill>
              </a:rPr>
              <a:t>NGC 4151</a:t>
            </a:r>
            <a:r>
              <a:rPr lang="zh-CN" altLang="en-US">
                <a:solidFill>
                  <a:srgbClr val="00FF00"/>
                </a:solidFill>
              </a:rPr>
              <a:t>逐次深度曝光像</a:t>
            </a:r>
          </a:p>
        </p:txBody>
      </p:sp>
      <p:sp>
        <p:nvSpPr>
          <p:cNvPr id="137222" name="Text Box 6"/>
          <p:cNvSpPr txBox="1">
            <a:spLocks noChangeArrowheads="1"/>
          </p:cNvSpPr>
          <p:nvPr/>
        </p:nvSpPr>
        <p:spPr bwMode="auto">
          <a:xfrm>
            <a:off x="4500563" y="4652963"/>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2800" b="1">
                <a:solidFill>
                  <a:srgbClr val="FF0000"/>
                </a:solidFill>
                <a:latin typeface="Times New Roman" panose="02020603050405020304" pitchFamily="18" charset="0"/>
                <a:ea typeface="宋体" panose="02010600030101010101" pitchFamily="2" charset="-122"/>
              </a:rPr>
              <a:t>亮核</a:t>
            </a:r>
          </a:p>
        </p:txBody>
      </p:sp>
      <p:sp>
        <p:nvSpPr>
          <p:cNvPr id="137223" name="Text Box 7"/>
          <p:cNvSpPr txBox="1">
            <a:spLocks noChangeArrowheads="1"/>
          </p:cNvSpPr>
          <p:nvPr/>
        </p:nvSpPr>
        <p:spPr bwMode="auto">
          <a:xfrm>
            <a:off x="7380288" y="4797425"/>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sz="2800" b="1">
                <a:solidFill>
                  <a:srgbClr val="FF0000"/>
                </a:solidFill>
                <a:latin typeface="宋体" panose="02010600030101010101" pitchFamily="2" charset="-122"/>
                <a:ea typeface="宋体" panose="02010600030101010101" pitchFamily="2" charset="-122"/>
              </a:rPr>
              <a:t>旋涡</a:t>
            </a:r>
            <a:r>
              <a:rPr lang="zh-CN" altLang="en-US" sz="2800" b="1">
                <a:solidFill>
                  <a:srgbClr val="FF0000"/>
                </a:solidFill>
                <a:latin typeface="Times New Roman" panose="02020603050405020304" pitchFamily="18" charset="0"/>
                <a:ea typeface="宋体" panose="02010600030101010101" pitchFamily="2" charset="-122"/>
              </a:rPr>
              <a:t>星系</a:t>
            </a:r>
          </a:p>
        </p:txBody>
      </p:sp>
      <p:pic>
        <p:nvPicPr>
          <p:cNvPr id="1372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068638"/>
            <a:ext cx="3962400" cy="30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5" name="Text Box 9"/>
          <p:cNvSpPr txBox="1">
            <a:spLocks noChangeArrowheads="1"/>
          </p:cNvSpPr>
          <p:nvPr/>
        </p:nvSpPr>
        <p:spPr bwMode="auto">
          <a:xfrm>
            <a:off x="468313" y="3284538"/>
            <a:ext cx="22336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solidFill>
                  <a:srgbClr val="00FF00"/>
                </a:solidFill>
                <a:ea typeface="华文行楷" panose="02010800040101010101" pitchFamily="2" charset="-122"/>
              </a:rPr>
              <a:t>NGC 1566</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idx="4294967295"/>
          </p:nvPr>
        </p:nvSpPr>
        <p:spPr/>
        <p:txBody>
          <a:bodyPr/>
          <a:lstStyle/>
          <a:p>
            <a:r>
              <a:rPr lang="zh-CN" altLang="en-US" sz="4400" smtClean="0"/>
              <a:t>射电星系</a:t>
            </a:r>
          </a:p>
        </p:txBody>
      </p:sp>
      <p:sp>
        <p:nvSpPr>
          <p:cNvPr id="139267" name="Rectangle 3"/>
          <p:cNvSpPr>
            <a:spLocks noGrp="1" noChangeArrowheads="1"/>
          </p:cNvSpPr>
          <p:nvPr>
            <p:ph type="body" idx="4294967295"/>
          </p:nvPr>
        </p:nvSpPr>
        <p:spPr>
          <a:xfrm>
            <a:off x="250825" y="981075"/>
            <a:ext cx="8763000" cy="1079500"/>
          </a:xfrm>
        </p:spPr>
        <p:txBody>
          <a:bodyPr/>
          <a:lstStyle/>
          <a:p>
            <a:r>
              <a:rPr lang="zh-CN" altLang="en-US" dirty="0" smtClean="0">
                <a:solidFill>
                  <a:srgbClr val="FFFF00"/>
                </a:solidFill>
              </a:rPr>
              <a:t>射电星系</a:t>
            </a:r>
            <a:r>
              <a:rPr lang="zh-CN" altLang="en-US" dirty="0" smtClean="0"/>
              <a:t>是中心含有</a:t>
            </a:r>
            <a:r>
              <a:rPr lang="en-US" altLang="zh-CN" dirty="0" smtClean="0"/>
              <a:t>AGNs</a:t>
            </a:r>
            <a:r>
              <a:rPr lang="zh-CN" altLang="en-US" dirty="0" smtClean="0"/>
              <a:t>的椭圆星系，射电辐射特别显著，通常首先在射电波段被发现</a:t>
            </a:r>
          </a:p>
        </p:txBody>
      </p:sp>
      <p:pic>
        <p:nvPicPr>
          <p:cNvPr id="1392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060575"/>
            <a:ext cx="6253163"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69" name="Text Box 7"/>
          <p:cNvSpPr txBox="1">
            <a:spLocks noChangeArrowheads="1"/>
          </p:cNvSpPr>
          <p:nvPr/>
        </p:nvSpPr>
        <p:spPr bwMode="auto">
          <a:xfrm>
            <a:off x="3779838" y="3429000"/>
            <a:ext cx="1008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400">
                <a:latin typeface="Times New Roman" panose="02020603050405020304" pitchFamily="18" charset="0"/>
              </a:rPr>
              <a:t>喷流</a:t>
            </a:r>
          </a:p>
        </p:txBody>
      </p:sp>
      <p:sp>
        <p:nvSpPr>
          <p:cNvPr id="139270" name="Text Box 8"/>
          <p:cNvSpPr txBox="1">
            <a:spLocks noChangeArrowheads="1"/>
          </p:cNvSpPr>
          <p:nvPr/>
        </p:nvSpPr>
        <p:spPr bwMode="auto">
          <a:xfrm>
            <a:off x="2411413" y="3068638"/>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400">
                <a:latin typeface="Times New Roman" panose="02020603050405020304" pitchFamily="18" charset="0"/>
              </a:rPr>
              <a:t>射电瓣</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idx="4294967295"/>
          </p:nvPr>
        </p:nvSpPr>
        <p:spPr/>
        <p:txBody>
          <a:bodyPr/>
          <a:lstStyle/>
          <a:p>
            <a:pPr algn="ctr"/>
            <a:r>
              <a:rPr lang="en-US" altLang="zh-CN" sz="4400" smtClean="0"/>
              <a:t>6.3  </a:t>
            </a:r>
            <a:r>
              <a:rPr lang="zh-CN" altLang="en-US" sz="4400" smtClean="0"/>
              <a:t>活动星系核的理论模型</a:t>
            </a:r>
          </a:p>
        </p:txBody>
      </p:sp>
      <p:sp>
        <p:nvSpPr>
          <p:cNvPr id="141315" name="Rectangle 3"/>
          <p:cNvSpPr>
            <a:spLocks noGrp="1" noChangeArrowheads="1"/>
          </p:cNvSpPr>
          <p:nvPr>
            <p:ph type="body" idx="4294967295"/>
          </p:nvPr>
        </p:nvSpPr>
        <p:spPr>
          <a:xfrm>
            <a:off x="250825" y="1412875"/>
            <a:ext cx="3889375" cy="4752975"/>
          </a:xfrm>
        </p:spPr>
        <p:txBody>
          <a:bodyPr/>
          <a:lstStyle/>
          <a:p>
            <a:r>
              <a:rPr lang="zh-CN" altLang="en-US" smtClean="0"/>
              <a:t>光变时标短：天</a:t>
            </a:r>
            <a:r>
              <a:rPr lang="en-US" altLang="zh-CN" smtClean="0"/>
              <a:t>-</a:t>
            </a:r>
            <a:r>
              <a:rPr lang="zh-CN" altLang="en-US" smtClean="0"/>
              <a:t>小时，甚至更短 → 致密核辐射区</a:t>
            </a:r>
          </a:p>
          <a:p>
            <a:endParaRPr lang="en-US" altLang="zh-CN" smtClean="0"/>
          </a:p>
          <a:p>
            <a:r>
              <a:rPr lang="en-US" altLang="zh-CN" smtClean="0"/>
              <a:t>AGNs</a:t>
            </a:r>
            <a:r>
              <a:rPr lang="zh-CN" altLang="en-US" smtClean="0"/>
              <a:t>的能量来自太阳系大小（光天）的区域</a:t>
            </a:r>
          </a:p>
        </p:txBody>
      </p:sp>
      <p:pic>
        <p:nvPicPr>
          <p:cNvPr id="141316" name="Picture 4"/>
          <p:cNvPicPr>
            <a:picLocks noChangeAspect="1" noChangeArrowheads="1"/>
          </p:cNvPicPr>
          <p:nvPr/>
        </p:nvPicPr>
        <p:blipFill>
          <a:blip r:embed="rId3">
            <a:extLst>
              <a:ext uri="{28A0092B-C50C-407E-A947-70E740481C1C}">
                <a14:useLocalDpi xmlns:a14="http://schemas.microsoft.com/office/drawing/2010/main" val="0"/>
              </a:ext>
            </a:extLst>
          </a:blip>
          <a:srcRect b="11293"/>
          <a:stretch>
            <a:fillRect/>
          </a:stretch>
        </p:blipFill>
        <p:spPr bwMode="auto">
          <a:xfrm>
            <a:off x="4202113" y="1557338"/>
            <a:ext cx="4941887"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idx="4294967295"/>
          </p:nvPr>
        </p:nvSpPr>
        <p:spPr/>
        <p:txBody>
          <a:bodyPr/>
          <a:lstStyle/>
          <a:p>
            <a:r>
              <a:rPr lang="zh-CN" altLang="en-US" smtClean="0"/>
              <a:t>快速变化表明辐射区小</a:t>
            </a:r>
          </a:p>
        </p:txBody>
      </p:sp>
      <p:sp>
        <p:nvSpPr>
          <p:cNvPr id="143363" name="Rectangle 3"/>
          <p:cNvSpPr>
            <a:spLocks noGrp="1" noChangeArrowheads="1"/>
          </p:cNvSpPr>
          <p:nvPr>
            <p:ph type="body" idx="4294967295"/>
          </p:nvPr>
        </p:nvSpPr>
        <p:spPr>
          <a:xfrm>
            <a:off x="250825" y="1268413"/>
            <a:ext cx="8763000" cy="1152525"/>
          </a:xfrm>
        </p:spPr>
        <p:txBody>
          <a:bodyPr/>
          <a:lstStyle/>
          <a:p>
            <a:r>
              <a:rPr lang="zh-CN" altLang="en-US" smtClean="0"/>
              <a:t>爆发的上升时间（光行差）暗示辐射源尺度的上限</a:t>
            </a:r>
          </a:p>
        </p:txBody>
      </p:sp>
      <p:pic>
        <p:nvPicPr>
          <p:cNvPr id="143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636838"/>
            <a:ext cx="8785225" cy="360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descr="var_size"/>
          <p:cNvPicPr>
            <a:picLocks noChangeAspect="1" noChangeArrowheads="1"/>
          </p:cNvPicPr>
          <p:nvPr/>
        </p:nvPicPr>
        <p:blipFill>
          <a:blip r:embed="rId4">
            <a:extLst>
              <a:ext uri="{28A0092B-C50C-407E-A947-70E740481C1C}">
                <a14:useLocalDpi xmlns:a14="http://schemas.microsoft.com/office/drawing/2010/main" val="0"/>
              </a:ext>
            </a:extLst>
          </a:blip>
          <a:srcRect l="58974" t="14729" r="-1163" b="19412"/>
          <a:stretch>
            <a:fillRect/>
          </a:stretch>
        </p:blipFill>
        <p:spPr bwMode="auto">
          <a:xfrm>
            <a:off x="237640" y="2348880"/>
            <a:ext cx="3730068" cy="436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p:txBody>
          <a:bodyPr/>
          <a:lstStyle/>
          <a:p>
            <a:pPr algn="l" eaLnBrk="1" hangingPunct="1"/>
            <a:r>
              <a:rPr lang="en-US" altLang="zh-CN" smtClean="0">
                <a:latin typeface="宋体" panose="02010600030101010101" pitchFamily="2" charset="-122"/>
              </a:rPr>
              <a:t>AGNs</a:t>
            </a:r>
            <a:r>
              <a:rPr lang="zh-CN" altLang="en-US" smtClean="0">
                <a:latin typeface="宋体" panose="02010600030101010101" pitchFamily="2" charset="-122"/>
              </a:rPr>
              <a:t>的能源</a:t>
            </a:r>
          </a:p>
        </p:txBody>
      </p:sp>
      <p:sp>
        <p:nvSpPr>
          <p:cNvPr id="353283" name="Rectangle 3"/>
          <p:cNvSpPr>
            <a:spLocks noGrp="1" noChangeArrowheads="1"/>
          </p:cNvSpPr>
          <p:nvPr>
            <p:ph type="body" idx="4294967295"/>
          </p:nvPr>
        </p:nvSpPr>
        <p:spPr>
          <a:xfrm>
            <a:off x="250825" y="1196975"/>
            <a:ext cx="5041900" cy="5256213"/>
          </a:xfrm>
        </p:spPr>
        <p:txBody>
          <a:bodyPr/>
          <a:lstStyle/>
          <a:p>
            <a:pPr eaLnBrk="1" hangingPunct="1"/>
            <a:r>
              <a:rPr lang="zh-CN" altLang="en-US" dirty="0" smtClean="0">
                <a:sym typeface="Wingdings" panose="05000000000000000000" pitchFamily="2" charset="2"/>
              </a:rPr>
              <a:t>问题：在</a:t>
            </a:r>
            <a:r>
              <a:rPr lang="en-US" altLang="zh-CN" dirty="0" smtClean="0">
                <a:sym typeface="Wingdings" panose="05000000000000000000" pitchFamily="2" charset="2"/>
              </a:rPr>
              <a:t>~</a:t>
            </a:r>
            <a:r>
              <a:rPr lang="zh-CN" altLang="en-US" dirty="0" smtClean="0">
                <a:sym typeface="Wingdings" panose="05000000000000000000" pitchFamily="2" charset="2"/>
              </a:rPr>
              <a:t>太阳系大小区域内产生</a:t>
            </a:r>
            <a:r>
              <a:rPr lang="en-US" altLang="zh-CN" dirty="0" smtClean="0">
                <a:sym typeface="Wingdings" panose="05000000000000000000" pitchFamily="2" charset="2"/>
              </a:rPr>
              <a:t>~</a:t>
            </a:r>
            <a:r>
              <a:rPr lang="zh-CN" altLang="en-US" dirty="0" smtClean="0">
                <a:sym typeface="Wingdings" panose="05000000000000000000" pitchFamily="2" charset="2"/>
              </a:rPr>
              <a:t>千亿倍太阳光度（</a:t>
            </a:r>
            <a:r>
              <a:rPr lang="en-US" altLang="zh-CN" dirty="0" smtClean="0">
                <a:sym typeface="Wingdings" panose="05000000000000000000" pitchFamily="2" charset="2"/>
              </a:rPr>
              <a:t>~</a:t>
            </a:r>
            <a:r>
              <a:rPr lang="zh-CN" altLang="en-US" dirty="0" smtClean="0">
                <a:sym typeface="Wingdings" panose="05000000000000000000" pitchFamily="2" charset="2"/>
              </a:rPr>
              <a:t>万倍星系光度）的辐射功率的机制？</a:t>
            </a:r>
            <a:endParaRPr lang="en-US" altLang="zh-CN" dirty="0" smtClean="0">
              <a:sym typeface="Wingdings" panose="05000000000000000000" pitchFamily="2" charset="2"/>
            </a:endParaRPr>
          </a:p>
          <a:p>
            <a:pPr eaLnBrk="1" hangingPunct="1"/>
            <a:r>
              <a:rPr lang="en-US" altLang="zh-CN" dirty="0" smtClean="0">
                <a:solidFill>
                  <a:srgbClr val="FFFF00"/>
                </a:solidFill>
                <a:sym typeface="Wingdings" panose="05000000000000000000" pitchFamily="2" charset="2"/>
              </a:rPr>
              <a:t>AGN</a:t>
            </a:r>
            <a:r>
              <a:rPr lang="zh-CN" altLang="en-US" dirty="0" smtClean="0">
                <a:solidFill>
                  <a:srgbClr val="FFFF00"/>
                </a:solidFill>
                <a:sym typeface="Wingdings" panose="05000000000000000000" pitchFamily="2" charset="2"/>
              </a:rPr>
              <a:t>的能源（活动性）来自其中央</a:t>
            </a:r>
            <a:r>
              <a:rPr lang="zh-CN" altLang="en-US" dirty="0" smtClean="0">
                <a:solidFill>
                  <a:srgbClr val="FFFF00"/>
                </a:solidFill>
              </a:rPr>
              <a:t>超大质量（</a:t>
            </a:r>
            <a:r>
              <a:rPr lang="en-US" altLang="zh-CN" dirty="0" smtClean="0">
                <a:solidFill>
                  <a:srgbClr val="FFFF00"/>
                </a:solidFill>
              </a:rPr>
              <a:t> M ~ 10</a:t>
            </a:r>
            <a:r>
              <a:rPr lang="en-US" altLang="zh-CN" baseline="30000" dirty="0" smtClean="0">
                <a:solidFill>
                  <a:srgbClr val="FFFF00"/>
                </a:solidFill>
              </a:rPr>
              <a:t>6</a:t>
            </a:r>
            <a:r>
              <a:rPr lang="zh-CN" altLang="en-US" dirty="0" smtClean="0">
                <a:solidFill>
                  <a:srgbClr val="FFFF00"/>
                </a:solidFill>
              </a:rPr>
              <a:t> </a:t>
            </a:r>
            <a:r>
              <a:rPr lang="en-US" altLang="zh-CN" dirty="0" smtClean="0">
                <a:solidFill>
                  <a:srgbClr val="FFFF00"/>
                </a:solidFill>
              </a:rPr>
              <a:t>-10</a:t>
            </a:r>
            <a:r>
              <a:rPr lang="en-US" altLang="zh-CN" baseline="30000" dirty="0" smtClean="0">
                <a:solidFill>
                  <a:srgbClr val="FFFF00"/>
                </a:solidFill>
              </a:rPr>
              <a:t>10</a:t>
            </a:r>
            <a:r>
              <a:rPr lang="zh-CN" altLang="en-US" baseline="30000" dirty="0" smtClean="0">
                <a:solidFill>
                  <a:srgbClr val="FFFF00"/>
                </a:solidFill>
              </a:rPr>
              <a:t> </a:t>
            </a:r>
            <a:r>
              <a:rPr lang="en-US" altLang="zh-CN" dirty="0" smtClean="0">
                <a:solidFill>
                  <a:srgbClr val="FFFF00"/>
                </a:solidFill>
              </a:rPr>
              <a:t>M</a:t>
            </a:r>
            <a:r>
              <a:rPr lang="en-US" altLang="zh-CN" baseline="-25000" dirty="0" smtClean="0">
                <a:solidFill>
                  <a:srgbClr val="FFFF00"/>
                </a:solidFill>
              </a:rPr>
              <a:t>⊙ </a:t>
            </a:r>
            <a:r>
              <a:rPr lang="zh-CN" altLang="en-US" dirty="0" smtClean="0">
                <a:solidFill>
                  <a:srgbClr val="FFFF00"/>
                </a:solidFill>
              </a:rPr>
              <a:t>）黑洞对其周围物质的吸积</a:t>
            </a:r>
          </a:p>
          <a:p>
            <a:r>
              <a:rPr lang="zh-CN" altLang="en-US" dirty="0" smtClean="0"/>
              <a:t>黑洞</a:t>
            </a:r>
            <a:r>
              <a:rPr lang="en-US" altLang="zh-CN" dirty="0" smtClean="0"/>
              <a:t>+</a:t>
            </a:r>
            <a:r>
              <a:rPr lang="zh-CN" altLang="en-US" dirty="0" smtClean="0"/>
              <a:t>吸积盘</a:t>
            </a:r>
            <a:r>
              <a:rPr lang="en-US" altLang="zh-CN" dirty="0" smtClean="0"/>
              <a:t>+</a:t>
            </a:r>
            <a:r>
              <a:rPr lang="en-US" altLang="zh-CN" dirty="0" smtClean="0">
                <a:sym typeface="Wingdings" panose="05000000000000000000" pitchFamily="2" charset="2"/>
              </a:rPr>
              <a:t>[</a:t>
            </a:r>
            <a:r>
              <a:rPr lang="zh-CN" altLang="en-US" dirty="0" smtClean="0">
                <a:sym typeface="Wingdings" panose="05000000000000000000" pitchFamily="2" charset="2"/>
              </a:rPr>
              <a:t>可能</a:t>
            </a:r>
            <a:r>
              <a:rPr lang="en-US" altLang="zh-CN" dirty="0" smtClean="0">
                <a:sym typeface="Wingdings" panose="05000000000000000000" pitchFamily="2" charset="2"/>
              </a:rPr>
              <a:t>]</a:t>
            </a:r>
            <a:r>
              <a:rPr lang="zh-CN" altLang="en-US" dirty="0" smtClean="0">
                <a:sym typeface="Wingdings" panose="05000000000000000000" pitchFamily="2" charset="2"/>
              </a:rPr>
              <a:t>相对论</a:t>
            </a:r>
            <a:r>
              <a:rPr lang="zh-CN" altLang="en-US" dirty="0" smtClean="0"/>
              <a:t>喷流</a:t>
            </a:r>
          </a:p>
        </p:txBody>
      </p:sp>
      <p:pic>
        <p:nvPicPr>
          <p:cNvPr id="1474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188913"/>
            <a:ext cx="334803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47461" name="Picture 6" descr="Black Hole Illustration"/>
          <p:cNvPicPr>
            <a:picLocks noChangeAspect="1" noChangeArrowheads="1"/>
          </p:cNvPicPr>
          <p:nvPr/>
        </p:nvPicPr>
        <p:blipFill>
          <a:blip r:embed="rId4">
            <a:extLst>
              <a:ext uri="{28A0092B-C50C-407E-A947-70E740481C1C}">
                <a14:useLocalDpi xmlns:a14="http://schemas.microsoft.com/office/drawing/2010/main" val="0"/>
              </a:ext>
            </a:extLst>
          </a:blip>
          <a:srcRect t="6061" r="53056" b="30302"/>
          <a:stretch>
            <a:fillRect/>
          </a:stretch>
        </p:blipFill>
        <p:spPr bwMode="auto">
          <a:xfrm>
            <a:off x="5724525" y="3284538"/>
            <a:ext cx="32670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32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r>
              <a:rPr lang="zh-CN" altLang="en-US" sz="4400" smtClean="0"/>
              <a:t>星系具有不同的形状与大小</a:t>
            </a:r>
            <a:endParaRPr lang="en-US" altLang="zh-CN" sz="4400" smtClean="0"/>
          </a:p>
        </p:txBody>
      </p:sp>
      <p:pic>
        <p:nvPicPr>
          <p:cNvPr id="21507"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50825" y="1196975"/>
            <a:ext cx="5346700" cy="5257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8" name="Text Box 5"/>
          <p:cNvSpPr txBox="1">
            <a:spLocks noChangeArrowheads="1"/>
          </p:cNvSpPr>
          <p:nvPr/>
        </p:nvSpPr>
        <p:spPr bwMode="auto">
          <a:xfrm>
            <a:off x="5795963" y="2781300"/>
            <a:ext cx="30607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latin typeface="黑体" panose="02010609060101010101" pitchFamily="49" charset="-122"/>
              </a:rPr>
              <a:t>希克森致密</a:t>
            </a:r>
            <a:r>
              <a:rPr lang="en-US" altLang="zh-CN" dirty="0">
                <a:latin typeface="黑体" panose="02010609060101010101" pitchFamily="49" charset="-122"/>
              </a:rPr>
              <a:t>[</a:t>
            </a:r>
            <a:r>
              <a:rPr lang="zh-CN" altLang="en-US" dirty="0">
                <a:latin typeface="黑体" panose="02010609060101010101" pitchFamily="49" charset="-122"/>
              </a:rPr>
              <a:t>星系</a:t>
            </a:r>
            <a:r>
              <a:rPr lang="en-US" altLang="zh-CN" dirty="0">
                <a:latin typeface="黑体" panose="02010609060101010101" pitchFamily="49" charset="-122"/>
              </a:rPr>
              <a:t>]</a:t>
            </a:r>
            <a:r>
              <a:rPr lang="zh-CN" altLang="en-US" dirty="0">
                <a:latin typeface="黑体" panose="02010609060101010101" pitchFamily="49" charset="-122"/>
              </a:rPr>
              <a:t>群</a:t>
            </a:r>
            <a:r>
              <a:rPr lang="en-US" altLang="zh-CN" dirty="0">
                <a:latin typeface="黑体" panose="02010609060101010101" pitchFamily="49" charset="-122"/>
              </a:rPr>
              <a:t>87</a:t>
            </a:r>
            <a:r>
              <a:rPr lang="zh-CN" altLang="en-US" dirty="0">
                <a:latin typeface="黑体" panose="02010609060101010101" pitchFamily="49" charset="-122"/>
              </a:rPr>
              <a:t>（星系距离近似相同）</a:t>
            </a:r>
          </a:p>
        </p:txBody>
      </p:sp>
      <p:sp>
        <p:nvSpPr>
          <p:cNvPr id="2" name="椭圆 1"/>
          <p:cNvSpPr/>
          <p:nvPr/>
        </p:nvSpPr>
        <p:spPr bwMode="auto">
          <a:xfrm>
            <a:off x="3419872" y="4005064"/>
            <a:ext cx="914400" cy="914400"/>
          </a:xfrm>
          <a:prstGeom prst="ellipse">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
        <p:nvSpPr>
          <p:cNvPr id="3" name="椭圆 2"/>
          <p:cNvSpPr/>
          <p:nvPr/>
        </p:nvSpPr>
        <p:spPr bwMode="auto">
          <a:xfrm>
            <a:off x="2123728" y="2348880"/>
            <a:ext cx="1562472" cy="698748"/>
          </a:xfrm>
          <a:prstGeom prst="ellipse">
            <a:avLst/>
          </a:prstGeom>
          <a:noFill/>
          <a:ln w="28575" cap="flat" cmpd="sng" algn="ctr">
            <a:solidFill>
              <a:srgbClr val="00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
        <p:nvSpPr>
          <p:cNvPr id="4" name="椭圆 3"/>
          <p:cNvSpPr/>
          <p:nvPr/>
        </p:nvSpPr>
        <p:spPr bwMode="auto">
          <a:xfrm flipV="1">
            <a:off x="2666278" y="3636253"/>
            <a:ext cx="565212" cy="396875"/>
          </a:xfrm>
          <a:prstGeom prst="ellipse">
            <a:avLst/>
          </a:prstGeom>
          <a:noFill/>
          <a:ln w="28575" cap="flat" cmpd="sng" algn="ctr">
            <a:solidFill>
              <a:srgbClr val="00FF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a typeface="华文行楷" pitchFamily="2" charset="-122"/>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4" descr="24890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1196975"/>
            <a:ext cx="43815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Rectangle 2"/>
          <p:cNvSpPr>
            <a:spLocks noGrp="1" noChangeArrowheads="1"/>
          </p:cNvSpPr>
          <p:nvPr>
            <p:ph type="title" idx="4294967295"/>
          </p:nvPr>
        </p:nvSpPr>
        <p:spPr/>
        <p:txBody>
          <a:bodyPr/>
          <a:lstStyle/>
          <a:p>
            <a:pPr eaLnBrk="1" hangingPunct="1"/>
            <a:r>
              <a:rPr lang="zh-CN" altLang="en-US" smtClean="0">
                <a:latin typeface="Times New Roman" panose="02020603050405020304" pitchFamily="18" charset="0"/>
              </a:rPr>
              <a:t>爱丁顿 </a:t>
            </a:r>
            <a:r>
              <a:rPr lang="en-US" altLang="zh-CN" smtClean="0">
                <a:latin typeface="Times New Roman" panose="02020603050405020304" pitchFamily="18" charset="0"/>
              </a:rPr>
              <a:t>Eddington</a:t>
            </a:r>
            <a:r>
              <a:rPr lang="zh-CN" altLang="en-US" smtClean="0">
                <a:latin typeface="Times New Roman" panose="02020603050405020304" pitchFamily="18" charset="0"/>
              </a:rPr>
              <a:t>光度</a:t>
            </a:r>
          </a:p>
        </p:txBody>
      </p:sp>
      <p:sp>
        <p:nvSpPr>
          <p:cNvPr id="151556" name="Rectangle 3"/>
          <p:cNvSpPr>
            <a:spLocks noGrp="1" noChangeArrowheads="1"/>
          </p:cNvSpPr>
          <p:nvPr>
            <p:ph type="body" idx="4294967295"/>
          </p:nvPr>
        </p:nvSpPr>
        <p:spPr>
          <a:xfrm>
            <a:off x="250825" y="1196975"/>
            <a:ext cx="4703763" cy="4968875"/>
          </a:xfrm>
        </p:spPr>
        <p:txBody>
          <a:bodyPr/>
          <a:lstStyle/>
          <a:p>
            <a:pPr eaLnBrk="1" hangingPunct="1"/>
            <a:r>
              <a:rPr lang="zh-CN" altLang="en-US" dirty="0" smtClean="0">
                <a:latin typeface="Times New Roman" panose="02020603050405020304" pitchFamily="18" charset="0"/>
              </a:rPr>
              <a:t>爱丁顿</a:t>
            </a:r>
            <a:r>
              <a:rPr lang="zh-CN" altLang="en-US" dirty="0" smtClean="0"/>
              <a:t>首先由针对恒星的辐射极限而提出的</a:t>
            </a:r>
          </a:p>
          <a:p>
            <a:pPr eaLnBrk="1" hangingPunct="1"/>
            <a:endParaRPr lang="zh-CN" altLang="en-US" dirty="0" smtClean="0">
              <a:solidFill>
                <a:srgbClr val="00FF00"/>
              </a:solidFill>
            </a:endParaRPr>
          </a:p>
          <a:p>
            <a:pPr eaLnBrk="1" hangingPunct="1"/>
            <a:r>
              <a:rPr lang="zh-CN" altLang="en-US" dirty="0" smtClean="0">
                <a:solidFill>
                  <a:srgbClr val="FFFF00"/>
                </a:solidFill>
              </a:rPr>
              <a:t>一个稳定天体：辐射压</a:t>
            </a:r>
            <a:r>
              <a:rPr lang="en-US" altLang="zh-CN" dirty="0" smtClean="0">
                <a:solidFill>
                  <a:srgbClr val="FFFF00"/>
                </a:solidFill>
              </a:rPr>
              <a:t> &lt;= </a:t>
            </a:r>
            <a:r>
              <a:rPr lang="zh-CN" altLang="en-US" dirty="0" smtClean="0">
                <a:solidFill>
                  <a:srgbClr val="FFFF00"/>
                </a:solidFill>
              </a:rPr>
              <a:t>引力</a:t>
            </a:r>
          </a:p>
          <a:p>
            <a:pPr eaLnBrk="1" hangingPunct="1"/>
            <a:endParaRPr lang="zh-CN" altLang="en-US" dirty="0" smtClean="0">
              <a:latin typeface="Times New Roman" panose="02020603050405020304" pitchFamily="18" charset="0"/>
            </a:endParaRPr>
          </a:p>
          <a:p>
            <a:pPr eaLnBrk="1" hangingPunct="1"/>
            <a:r>
              <a:rPr lang="zh-CN" altLang="en-US" dirty="0" smtClean="0">
                <a:latin typeface="Times New Roman" panose="02020603050405020304" pitchFamily="18" charset="0"/>
              </a:rPr>
              <a:t>爱丁顿</a:t>
            </a:r>
            <a:r>
              <a:rPr lang="zh-CN" altLang="en-US" dirty="0" smtClean="0"/>
              <a:t>计算得出不存在质量大于约100倍太阳质量的恒星</a:t>
            </a:r>
            <a:endParaRPr lang="zh-CN" altLang="en-US" sz="3600" dirty="0" smtClean="0"/>
          </a:p>
        </p:txBody>
      </p:sp>
      <p:sp>
        <p:nvSpPr>
          <p:cNvPr id="151557" name="Text Box 5"/>
          <p:cNvSpPr txBox="1">
            <a:spLocks noChangeArrowheads="1"/>
          </p:cNvSpPr>
          <p:nvPr/>
        </p:nvSpPr>
        <p:spPr bwMode="auto">
          <a:xfrm>
            <a:off x="5256213" y="4868863"/>
            <a:ext cx="3887787" cy="1385887"/>
          </a:xfrm>
          <a:prstGeom prst="rect">
            <a:avLst/>
          </a:prstGeom>
          <a:noFill/>
          <a:ln w="12700">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sz="2800">
                <a:latin typeface="Times New Roman" panose="02020603050405020304" pitchFamily="18" charset="0"/>
              </a:rPr>
              <a:t>一些宣称的更大质量恒星可能是两个或多个恒星的集合！</a:t>
            </a:r>
            <a:endParaRPr lang="en-US" altLang="zh-CN" sz="280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p:txBody>
          <a:bodyPr/>
          <a:lstStyle/>
          <a:p>
            <a:pPr eaLnBrk="1" hangingPunct="1"/>
            <a:r>
              <a:rPr lang="zh-CN" altLang="en-US" smtClean="0">
                <a:latin typeface="Times New Roman" panose="02020603050405020304" pitchFamily="18" charset="0"/>
              </a:rPr>
              <a:t>为什么是超大质量黑洞？</a:t>
            </a:r>
          </a:p>
        </p:txBody>
      </p:sp>
      <p:sp>
        <p:nvSpPr>
          <p:cNvPr id="153603" name="Rectangle 3"/>
          <p:cNvSpPr>
            <a:spLocks noGrp="1" noChangeArrowheads="1"/>
          </p:cNvSpPr>
          <p:nvPr>
            <p:ph type="body" idx="4294967295"/>
          </p:nvPr>
        </p:nvSpPr>
        <p:spPr/>
        <p:txBody>
          <a:bodyPr/>
          <a:lstStyle/>
          <a:p>
            <a:pPr eaLnBrk="1" hangingPunct="1"/>
            <a:r>
              <a:rPr lang="zh-CN" altLang="en-US" smtClean="0">
                <a:latin typeface="Times New Roman" panose="02020603050405020304" pitchFamily="18" charset="0"/>
              </a:rPr>
              <a:t>爱丁顿</a:t>
            </a:r>
            <a:r>
              <a:rPr lang="zh-CN" altLang="en-US" smtClean="0"/>
              <a:t>光度：稳定吸积天体的最大光度</a:t>
            </a:r>
          </a:p>
          <a:p>
            <a:pPr eaLnBrk="1" hangingPunct="1"/>
            <a:endParaRPr lang="zh-CN" altLang="en-US" smtClean="0"/>
          </a:p>
          <a:p>
            <a:pPr eaLnBrk="1" hangingPunct="1"/>
            <a:endParaRPr lang="zh-CN" altLang="en-US" smtClean="0"/>
          </a:p>
          <a:p>
            <a:pPr eaLnBrk="1" hangingPunct="1"/>
            <a:r>
              <a:rPr lang="zh-CN" altLang="en-US" smtClean="0"/>
              <a:t>由 </a:t>
            </a:r>
            <a:r>
              <a:rPr lang="en-US" altLang="zh-CN" smtClean="0"/>
              <a:t>L</a:t>
            </a:r>
            <a:r>
              <a:rPr lang="en-US" altLang="zh-CN" baseline="-25000" smtClean="0"/>
              <a:t>obs</a:t>
            </a:r>
            <a:r>
              <a:rPr lang="en-US" altLang="zh-CN" smtClean="0"/>
              <a:t> &lt;= L</a:t>
            </a:r>
            <a:r>
              <a:rPr lang="en-US" altLang="zh-CN" baseline="-25000" smtClean="0"/>
              <a:t>edd,</a:t>
            </a:r>
            <a:r>
              <a:rPr lang="en-US" altLang="zh-CN" smtClean="0"/>
              <a:t>, </a:t>
            </a:r>
            <a:r>
              <a:rPr lang="zh-CN" altLang="en-US" smtClean="0"/>
              <a:t>吸积黑洞的质量</a:t>
            </a:r>
          </a:p>
          <a:p>
            <a:pPr eaLnBrk="1" hangingPunct="1"/>
            <a:endParaRPr lang="zh-CN" altLang="en-US" smtClean="0"/>
          </a:p>
        </p:txBody>
      </p:sp>
      <p:pic>
        <p:nvPicPr>
          <p:cNvPr id="153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773238"/>
            <a:ext cx="75438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536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573463"/>
            <a:ext cx="6962775"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53606" name="AutoShape 6"/>
          <p:cNvSpPr>
            <a:spLocks noChangeArrowheads="1"/>
          </p:cNvSpPr>
          <p:nvPr/>
        </p:nvSpPr>
        <p:spPr bwMode="auto">
          <a:xfrm>
            <a:off x="4356100" y="4292600"/>
            <a:ext cx="431800" cy="1079500"/>
          </a:xfrm>
          <a:prstGeom prst="upArrow">
            <a:avLst>
              <a:gd name="adj1" fmla="val 50000"/>
              <a:gd name="adj2" fmla="val 62500"/>
            </a:avLst>
          </a:prstGeom>
          <a:solidFill>
            <a:srgbClr val="FF99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vert="eaVert"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153607" name="Text Box 7"/>
          <p:cNvSpPr txBox="1">
            <a:spLocks noChangeArrowheads="1"/>
          </p:cNvSpPr>
          <p:nvPr/>
        </p:nvSpPr>
        <p:spPr bwMode="auto">
          <a:xfrm>
            <a:off x="3635375" y="5516563"/>
            <a:ext cx="2881313" cy="592137"/>
          </a:xfrm>
          <a:prstGeom prst="rect">
            <a:avLst/>
          </a:prstGeom>
          <a:noFill/>
          <a:ln w="12700">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t>AGN</a:t>
            </a:r>
            <a:r>
              <a:rPr lang="zh-CN" altLang="en-US"/>
              <a:t>典型光度</a:t>
            </a:r>
            <a:endParaRPr lang="en-US" altLang="zh-CN"/>
          </a:p>
        </p:txBody>
      </p:sp>
      <p:sp>
        <p:nvSpPr>
          <p:cNvPr id="153608" name="AutoShape 8"/>
          <p:cNvSpPr>
            <a:spLocks noChangeArrowheads="1"/>
          </p:cNvSpPr>
          <p:nvPr/>
        </p:nvSpPr>
        <p:spPr bwMode="auto">
          <a:xfrm>
            <a:off x="2124075" y="4365625"/>
            <a:ext cx="431800" cy="1152525"/>
          </a:xfrm>
          <a:prstGeom prst="downArrow">
            <a:avLst>
              <a:gd name="adj1" fmla="val 50000"/>
              <a:gd name="adj2" fmla="val 66728"/>
            </a:avLst>
          </a:prstGeom>
          <a:solidFill>
            <a:srgbClr val="00FF00"/>
          </a:solidFill>
          <a:ln w="12700">
            <a:solidFill>
              <a:schemeClr val="tx1"/>
            </a:solidFill>
            <a:miter lim="800000"/>
            <a:headEnd type="none" w="sm" len="sm"/>
            <a:tailEnd type="none" w="sm" len="sm"/>
          </a:ln>
        </p:spPr>
        <p:txBody>
          <a:bodyPr vert="eaVert"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lgn="ctr">
              <a:spcBef>
                <a:spcPct val="0"/>
              </a:spcBef>
              <a:buFontTx/>
              <a:buNone/>
            </a:pPr>
            <a:endParaRPr lang="zh-CN" altLang="en-US" sz="2400">
              <a:solidFill>
                <a:srgbClr val="00FF00"/>
              </a:solidFill>
              <a:latin typeface="Times New Roman" panose="02020603050405020304" pitchFamily="18" charset="0"/>
              <a:ea typeface="华文行楷" panose="02010800040101010101" pitchFamily="2" charset="-122"/>
            </a:endParaRPr>
          </a:p>
        </p:txBody>
      </p:sp>
      <p:sp>
        <p:nvSpPr>
          <p:cNvPr id="153609" name="Text Box 9"/>
          <p:cNvSpPr txBox="1">
            <a:spLocks noChangeArrowheads="1"/>
          </p:cNvSpPr>
          <p:nvPr/>
        </p:nvSpPr>
        <p:spPr bwMode="auto">
          <a:xfrm>
            <a:off x="395288" y="5516563"/>
            <a:ext cx="2809875" cy="584200"/>
          </a:xfrm>
          <a:prstGeom prst="rect">
            <a:avLst/>
          </a:prstGeom>
          <a:noFill/>
          <a:ln w="12700">
            <a:solidFill>
              <a:schemeClr val="bg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a:latin typeface="Times New Roman" panose="02020603050405020304" pitchFamily="18" charset="0"/>
              </a:rPr>
              <a:t>特征黑洞质量</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xfrm>
            <a:off x="395288" y="404813"/>
            <a:ext cx="8534400" cy="685800"/>
          </a:xfrm>
        </p:spPr>
        <p:txBody>
          <a:bodyPr/>
          <a:lstStyle/>
          <a:p>
            <a:r>
              <a:rPr lang="zh-CN" altLang="en-US" sz="4400" smtClean="0"/>
              <a:t>超大质量（10</a:t>
            </a:r>
            <a:r>
              <a:rPr lang="zh-CN" altLang="en-US" sz="4400" baseline="30000" smtClean="0"/>
              <a:t>6</a:t>
            </a:r>
            <a:r>
              <a:rPr lang="zh-CN" altLang="en-US" sz="4400" smtClean="0"/>
              <a:t>-10</a:t>
            </a:r>
            <a:r>
              <a:rPr lang="zh-CN" altLang="en-US" sz="4400" baseline="30000" smtClean="0"/>
              <a:t>10</a:t>
            </a:r>
            <a:r>
              <a:rPr lang="zh-CN" altLang="en-US" sz="4400" smtClean="0"/>
              <a:t> </a:t>
            </a:r>
            <a:r>
              <a:rPr lang="en-US" altLang="zh-CN" sz="4400" i="1" smtClean="0"/>
              <a:t>M</a:t>
            </a:r>
            <a:r>
              <a:rPr lang="en-US" altLang="zh-CN" sz="4400" baseline="-25000" smtClean="0"/>
              <a:t>⊙</a:t>
            </a:r>
            <a:r>
              <a:rPr lang="en-US" altLang="zh-CN" sz="4400" smtClean="0"/>
              <a:t>）</a:t>
            </a:r>
            <a:r>
              <a:rPr lang="zh-CN" altLang="en-US" sz="4400" smtClean="0"/>
              <a:t>黑洞密度</a:t>
            </a:r>
          </a:p>
        </p:txBody>
      </p:sp>
      <p:pic>
        <p:nvPicPr>
          <p:cNvPr id="1556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415308"/>
            <a:ext cx="1338262"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5652" name="Text Box 5"/>
          <p:cNvSpPr txBox="1">
            <a:spLocks noChangeArrowheads="1"/>
          </p:cNvSpPr>
          <p:nvPr/>
        </p:nvSpPr>
        <p:spPr bwMode="auto">
          <a:xfrm>
            <a:off x="755576" y="2137263"/>
            <a:ext cx="81724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dirty="0"/>
              <a:t>M87</a:t>
            </a:r>
            <a:r>
              <a:rPr lang="zh-CN" altLang="en-US" dirty="0"/>
              <a:t>的黑洞质量</a:t>
            </a:r>
            <a:r>
              <a:rPr lang="en-US" altLang="zh-CN" dirty="0"/>
              <a:t>~66</a:t>
            </a:r>
            <a:r>
              <a:rPr lang="zh-CN" altLang="en-US" dirty="0"/>
              <a:t>亿太阳质量，其（视界）半径为</a:t>
            </a:r>
            <a:r>
              <a:rPr lang="en-US" altLang="zh-CN" dirty="0"/>
              <a:t>130AU/18</a:t>
            </a:r>
            <a:r>
              <a:rPr lang="zh-CN" altLang="en-US" dirty="0"/>
              <a:t>光小时</a:t>
            </a:r>
          </a:p>
        </p:txBody>
      </p:sp>
      <p:pic>
        <p:nvPicPr>
          <p:cNvPr id="15565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3338297"/>
            <a:ext cx="6064250"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5654" name="Text Box 7"/>
          <p:cNvSpPr txBox="1">
            <a:spLocks noChangeArrowheads="1"/>
          </p:cNvSpPr>
          <p:nvPr/>
        </p:nvSpPr>
        <p:spPr bwMode="auto">
          <a:xfrm>
            <a:off x="755576" y="4649220"/>
            <a:ext cx="47529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dirty="0"/>
              <a:t>M87</a:t>
            </a:r>
            <a:r>
              <a:rPr lang="zh-CN" altLang="en-US" dirty="0"/>
              <a:t>黑洞的密度：</a:t>
            </a:r>
          </a:p>
        </p:txBody>
      </p:sp>
      <p:pic>
        <p:nvPicPr>
          <p:cNvPr id="15565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5491402"/>
            <a:ext cx="5164138" cy="98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idx="4294967295"/>
          </p:nvPr>
        </p:nvSpPr>
        <p:spPr/>
        <p:txBody>
          <a:bodyPr/>
          <a:lstStyle/>
          <a:p>
            <a:r>
              <a:rPr lang="zh-CN" altLang="en-US" sz="4400" smtClean="0"/>
              <a:t>超大质量黑洞的吸积率</a:t>
            </a:r>
          </a:p>
        </p:txBody>
      </p:sp>
      <p:sp>
        <p:nvSpPr>
          <p:cNvPr id="157699" name="Text Box 4"/>
          <p:cNvSpPr txBox="1">
            <a:spLocks noChangeArrowheads="1"/>
          </p:cNvSpPr>
          <p:nvPr/>
        </p:nvSpPr>
        <p:spPr bwMode="auto">
          <a:xfrm>
            <a:off x="468313" y="981075"/>
            <a:ext cx="70564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solidFill>
                  <a:srgbClr val="00FF00"/>
                </a:solidFill>
              </a:rPr>
              <a:t>黑洞吸积物质的能量转换效率</a:t>
            </a:r>
            <a:r>
              <a:rPr lang="en-US" altLang="zh-CN" dirty="0">
                <a:solidFill>
                  <a:srgbClr val="00FF00"/>
                </a:solidFill>
              </a:rPr>
              <a:t>~15%</a:t>
            </a:r>
          </a:p>
        </p:txBody>
      </p:sp>
      <p:pic>
        <p:nvPicPr>
          <p:cNvPr id="1577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1052513"/>
            <a:ext cx="2051050"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701" name="Text Box 6"/>
          <p:cNvSpPr txBox="1">
            <a:spLocks noChangeArrowheads="1"/>
          </p:cNvSpPr>
          <p:nvPr/>
        </p:nvSpPr>
        <p:spPr bwMode="auto">
          <a:xfrm>
            <a:off x="539750" y="1700213"/>
            <a:ext cx="29511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solidFill>
                  <a:srgbClr val="00FF00"/>
                </a:solidFill>
              </a:rPr>
              <a:t>M87</a:t>
            </a:r>
            <a:r>
              <a:rPr lang="zh-CN" altLang="en-US">
                <a:solidFill>
                  <a:srgbClr val="00FF00"/>
                </a:solidFill>
              </a:rPr>
              <a:t>的光度</a:t>
            </a:r>
          </a:p>
        </p:txBody>
      </p:sp>
      <p:pic>
        <p:nvPicPr>
          <p:cNvPr id="15770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420938"/>
            <a:ext cx="82089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70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933825"/>
            <a:ext cx="1655763"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70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3860800"/>
            <a:ext cx="3240088"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705"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4005263"/>
            <a:ext cx="2670175"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706" name="Text Box 11"/>
          <p:cNvSpPr txBox="1">
            <a:spLocks noChangeArrowheads="1"/>
          </p:cNvSpPr>
          <p:nvPr/>
        </p:nvSpPr>
        <p:spPr bwMode="auto">
          <a:xfrm>
            <a:off x="539750" y="2997200"/>
            <a:ext cx="54006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a:solidFill>
                  <a:srgbClr val="00FF00"/>
                </a:solidFill>
              </a:rPr>
              <a:t>M87</a:t>
            </a:r>
            <a:r>
              <a:rPr lang="zh-CN" altLang="en-US">
                <a:solidFill>
                  <a:srgbClr val="00FF00"/>
                </a:solidFill>
              </a:rPr>
              <a:t>黑洞每秒吸积质量为</a:t>
            </a:r>
          </a:p>
        </p:txBody>
      </p:sp>
      <p:sp>
        <p:nvSpPr>
          <p:cNvPr id="157707" name="Text Box 12"/>
          <p:cNvSpPr txBox="1">
            <a:spLocks noChangeArrowheads="1"/>
          </p:cNvSpPr>
          <p:nvPr/>
        </p:nvSpPr>
        <p:spPr bwMode="auto">
          <a:xfrm>
            <a:off x="611188" y="5157788"/>
            <a:ext cx="71294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dirty="0">
                <a:solidFill>
                  <a:srgbClr val="00FF00"/>
                </a:solidFill>
              </a:rPr>
              <a:t>M87</a:t>
            </a:r>
            <a:r>
              <a:rPr lang="zh-CN" altLang="en-US" dirty="0">
                <a:solidFill>
                  <a:srgbClr val="00FF00"/>
                </a:solidFill>
              </a:rPr>
              <a:t>黑洞每年吸积质量大约为木星质量的一半，即</a:t>
            </a:r>
          </a:p>
        </p:txBody>
      </p:sp>
      <p:pic>
        <p:nvPicPr>
          <p:cNvPr id="157708"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113" y="5805488"/>
            <a:ext cx="11525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idx="4294967295"/>
          </p:nvPr>
        </p:nvSpPr>
        <p:spPr/>
        <p:txBody>
          <a:bodyPr/>
          <a:lstStyle/>
          <a:p>
            <a:pPr algn="ctr"/>
            <a:r>
              <a:rPr lang="zh-CN" altLang="en-US" sz="4400" smtClean="0"/>
              <a:t>活动星系核的统一模型</a:t>
            </a:r>
          </a:p>
        </p:txBody>
      </p:sp>
      <p:sp>
        <p:nvSpPr>
          <p:cNvPr id="159747" name="Rectangle 3"/>
          <p:cNvSpPr>
            <a:spLocks noGrp="1" noChangeArrowheads="1"/>
          </p:cNvSpPr>
          <p:nvPr>
            <p:ph type="body" idx="4294967295"/>
          </p:nvPr>
        </p:nvSpPr>
        <p:spPr>
          <a:xfrm>
            <a:off x="179388" y="981075"/>
            <a:ext cx="3744912" cy="5688013"/>
          </a:xfrm>
        </p:spPr>
        <p:txBody>
          <a:bodyPr/>
          <a:lstStyle/>
          <a:p>
            <a:r>
              <a:rPr lang="zh-CN" altLang="en-US" dirty="0" smtClean="0"/>
              <a:t>气体</a:t>
            </a:r>
            <a:r>
              <a:rPr lang="en-US" altLang="zh-CN" dirty="0" smtClean="0"/>
              <a:t>[</a:t>
            </a:r>
            <a:r>
              <a:rPr lang="zh-CN" altLang="en-US" dirty="0" smtClean="0"/>
              <a:t>吸积盘</a:t>
            </a:r>
            <a:r>
              <a:rPr lang="en-US" altLang="zh-CN" dirty="0" smtClean="0"/>
              <a:t>+</a:t>
            </a:r>
            <a:r>
              <a:rPr lang="zh-CN" altLang="en-US" dirty="0" smtClean="0"/>
              <a:t>离黑洞更远的区域</a:t>
            </a:r>
            <a:r>
              <a:rPr lang="en-US" altLang="zh-CN" dirty="0" smtClean="0"/>
              <a:t>] </a:t>
            </a:r>
            <a:r>
              <a:rPr lang="zh-CN" altLang="en-US" dirty="0" smtClean="0">
                <a:sym typeface="Wingdings" panose="05000000000000000000" pitchFamily="2" charset="2"/>
              </a:rPr>
              <a:t> 的发射线 </a:t>
            </a:r>
            <a:r>
              <a:rPr lang="en-US" altLang="zh-CN" dirty="0" smtClean="0">
                <a:sym typeface="Wingdings" panose="05000000000000000000" pitchFamily="2" charset="2"/>
              </a:rPr>
              <a:t>+ </a:t>
            </a:r>
            <a:r>
              <a:rPr lang="zh-CN" altLang="en-US" dirty="0" smtClean="0">
                <a:sym typeface="Wingdings" panose="05000000000000000000" pitchFamily="2" charset="2"/>
              </a:rPr>
              <a:t>气体高速运动 </a:t>
            </a:r>
            <a:r>
              <a:rPr lang="en-US" altLang="zh-CN" dirty="0" smtClean="0">
                <a:sym typeface="Wingdings" panose="05000000000000000000" pitchFamily="2" charset="2"/>
              </a:rPr>
              <a:t> AGN</a:t>
            </a:r>
            <a:r>
              <a:rPr lang="zh-CN" altLang="en-US" dirty="0" smtClean="0">
                <a:sym typeface="Wingdings" panose="05000000000000000000" pitchFamily="2" charset="2"/>
              </a:rPr>
              <a:t>的宽发射线</a:t>
            </a:r>
          </a:p>
          <a:p>
            <a:r>
              <a:rPr lang="zh-CN" altLang="en-US" dirty="0" smtClean="0">
                <a:solidFill>
                  <a:srgbClr val="FFFF00"/>
                </a:solidFill>
                <a:sym typeface="Wingdings" panose="05000000000000000000" pitchFamily="2" charset="2"/>
              </a:rPr>
              <a:t>尘埃环的遮挡</a:t>
            </a:r>
          </a:p>
          <a:p>
            <a:r>
              <a:rPr lang="en-US" altLang="zh-CN" dirty="0" smtClean="0"/>
              <a:t>AGNs</a:t>
            </a:r>
            <a:r>
              <a:rPr lang="zh-CN" altLang="en-US" dirty="0" smtClean="0"/>
              <a:t>的观测现象取决于</a:t>
            </a:r>
          </a:p>
          <a:p>
            <a:pPr lvl="1"/>
            <a:r>
              <a:rPr lang="zh-CN" altLang="en-US" dirty="0" smtClean="0"/>
              <a:t>观测角</a:t>
            </a:r>
          </a:p>
          <a:p>
            <a:pPr lvl="1"/>
            <a:r>
              <a:rPr lang="zh-CN" altLang="en-US" dirty="0" smtClean="0"/>
              <a:t>黑洞：质量、自转与吸积率</a:t>
            </a:r>
          </a:p>
        </p:txBody>
      </p:sp>
      <p:pic>
        <p:nvPicPr>
          <p:cNvPr id="159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225" y="981075"/>
            <a:ext cx="5311775" cy="566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idx="4294967295"/>
          </p:nvPr>
        </p:nvSpPr>
        <p:spPr/>
        <p:txBody>
          <a:bodyPr/>
          <a:lstStyle/>
          <a:p>
            <a:r>
              <a:rPr lang="zh-CN" altLang="en-US" sz="4400" dirty="0" smtClean="0"/>
              <a:t>正看 </a:t>
            </a:r>
            <a:r>
              <a:rPr lang="en-US" altLang="zh-CN" sz="4400" dirty="0" smtClean="0"/>
              <a:t>vs </a:t>
            </a:r>
            <a:r>
              <a:rPr lang="zh-CN" altLang="en-US" sz="4400" dirty="0" smtClean="0"/>
              <a:t>侧看</a:t>
            </a:r>
          </a:p>
        </p:txBody>
      </p:sp>
      <p:pic>
        <p:nvPicPr>
          <p:cNvPr id="163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020" y="1628800"/>
            <a:ext cx="5423609"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6701734"/>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idx="4294967295"/>
          </p:nvPr>
        </p:nvSpPr>
        <p:spPr/>
        <p:txBody>
          <a:bodyPr/>
          <a:lstStyle/>
          <a:p>
            <a:r>
              <a:rPr lang="zh-CN" altLang="en-US" sz="4400" dirty="0"/>
              <a:t>正</a:t>
            </a:r>
            <a:r>
              <a:rPr lang="zh-CN" altLang="en-US" sz="4400" dirty="0" smtClean="0"/>
              <a:t>向</a:t>
            </a:r>
          </a:p>
        </p:txBody>
      </p:sp>
      <p:sp>
        <p:nvSpPr>
          <p:cNvPr id="163843" name="Rectangle 3"/>
          <p:cNvSpPr>
            <a:spLocks noGrp="1" noChangeArrowheads="1"/>
          </p:cNvSpPr>
          <p:nvPr>
            <p:ph type="body" idx="4294967295"/>
          </p:nvPr>
        </p:nvSpPr>
        <p:spPr>
          <a:xfrm>
            <a:off x="381000" y="990345"/>
            <a:ext cx="8763000" cy="2006608"/>
          </a:xfrm>
        </p:spPr>
        <p:txBody>
          <a:bodyPr/>
          <a:lstStyle/>
          <a:p>
            <a:r>
              <a:rPr lang="zh-CN" altLang="en-US" dirty="0"/>
              <a:t>直视吸积盘及黑洞</a:t>
            </a:r>
          </a:p>
          <a:p>
            <a:r>
              <a:rPr lang="zh-CN" altLang="en-US" dirty="0"/>
              <a:t>黑洞附近的同步辐射</a:t>
            </a:r>
          </a:p>
          <a:p>
            <a:r>
              <a:rPr lang="zh-CN" altLang="en-US" dirty="0"/>
              <a:t>起源于吸积盘及其附近的多普勒致宽的发射</a:t>
            </a:r>
            <a:r>
              <a:rPr lang="zh-CN" altLang="en-US" dirty="0" smtClean="0"/>
              <a:t>线</a:t>
            </a:r>
            <a:endParaRPr lang="zh-CN" altLang="en-US" dirty="0"/>
          </a:p>
        </p:txBody>
      </p:sp>
      <p:pic>
        <p:nvPicPr>
          <p:cNvPr id="163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074803"/>
            <a:ext cx="3581400"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bwMode="auto">
          <a:xfrm>
            <a:off x="4067944" y="3140968"/>
            <a:ext cx="1368152" cy="936104"/>
          </a:xfrm>
          <a:prstGeom prst="roundRect">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smtClean="0">
              <a:ln>
                <a:noFill/>
              </a:ln>
              <a:solidFill>
                <a:srgbClr val="000000"/>
              </a:solidFill>
              <a:effectLst/>
              <a:uLnTx/>
              <a:uFillTx/>
              <a:latin typeface="Times New Roman" pitchFamily="18" charset="0"/>
              <a:ea typeface="华文行楷" pitchFamily="2" charset="-122"/>
              <a:cs typeface="+mn-cs"/>
            </a:endParaRPr>
          </a:p>
        </p:txBody>
      </p:sp>
    </p:spTree>
    <p:extLst>
      <p:ext uri="{BB962C8B-B14F-4D97-AF65-F5344CB8AC3E}">
        <p14:creationId xmlns:p14="http://schemas.microsoft.com/office/powerpoint/2010/main" val="1010336856"/>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idx="4294967295"/>
          </p:nvPr>
        </p:nvSpPr>
        <p:spPr/>
        <p:txBody>
          <a:bodyPr/>
          <a:lstStyle/>
          <a:p>
            <a:r>
              <a:rPr lang="zh-CN" altLang="en-US" sz="4400" dirty="0"/>
              <a:t>侧</a:t>
            </a:r>
            <a:r>
              <a:rPr lang="zh-CN" altLang="en-US" sz="4400" dirty="0" smtClean="0"/>
              <a:t>向</a:t>
            </a:r>
          </a:p>
        </p:txBody>
      </p:sp>
      <p:sp>
        <p:nvSpPr>
          <p:cNvPr id="165891" name="Rectangle 3"/>
          <p:cNvSpPr>
            <a:spLocks noGrp="1" noChangeArrowheads="1"/>
          </p:cNvSpPr>
          <p:nvPr>
            <p:ph type="body" idx="4294967295"/>
          </p:nvPr>
        </p:nvSpPr>
        <p:spPr>
          <a:xfrm>
            <a:off x="250825" y="908050"/>
            <a:ext cx="8763000" cy="2736974"/>
          </a:xfrm>
        </p:spPr>
        <p:txBody>
          <a:bodyPr/>
          <a:lstStyle/>
          <a:p>
            <a:r>
              <a:rPr lang="zh-CN" altLang="en-US" dirty="0"/>
              <a:t>尘埃环外侧及其它环绕气体的发射线</a:t>
            </a:r>
            <a:endParaRPr lang="en-US" altLang="zh-CN" dirty="0"/>
          </a:p>
          <a:p>
            <a:r>
              <a:rPr lang="zh-CN" altLang="en-US" dirty="0"/>
              <a:t>吸积盘及黑洞被尘埃环遮挡，看不到起源于黑洞附近的宽发射线</a:t>
            </a:r>
          </a:p>
          <a:p>
            <a:r>
              <a:rPr lang="zh-CN" altLang="en-US" dirty="0"/>
              <a:t>大尺度喷流（如果有）是可以观测到的（双极</a:t>
            </a:r>
            <a:r>
              <a:rPr lang="zh-CN" altLang="en-US" dirty="0" smtClean="0"/>
              <a:t>）</a:t>
            </a:r>
            <a:endParaRPr lang="zh-CN" altLang="en-US" dirty="0"/>
          </a:p>
        </p:txBody>
      </p:sp>
      <p:pic>
        <p:nvPicPr>
          <p:cNvPr id="165892" name="Picture 5" descr="AACHDIZ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652961"/>
            <a:ext cx="350520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42980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idx="4294967295"/>
          </p:nvPr>
        </p:nvSpPr>
        <p:spPr/>
        <p:txBody>
          <a:bodyPr/>
          <a:lstStyle/>
          <a:p>
            <a:r>
              <a:rPr lang="zh-CN" altLang="en-US" sz="4400" smtClean="0"/>
              <a:t>耀变体 </a:t>
            </a:r>
            <a:r>
              <a:rPr lang="en-US" altLang="zh-CN" sz="4400" smtClean="0"/>
              <a:t>[blazars]</a:t>
            </a:r>
            <a:endParaRPr lang="zh-CN" altLang="en-US" sz="4400" smtClean="0"/>
          </a:p>
        </p:txBody>
      </p:sp>
      <p:sp>
        <p:nvSpPr>
          <p:cNvPr id="167939" name="Rectangle 3"/>
          <p:cNvSpPr>
            <a:spLocks noGrp="1" noChangeArrowheads="1"/>
          </p:cNvSpPr>
          <p:nvPr>
            <p:ph type="body" idx="4294967295"/>
          </p:nvPr>
        </p:nvSpPr>
        <p:spPr>
          <a:xfrm>
            <a:off x="250825" y="1196975"/>
            <a:ext cx="8763000" cy="5257800"/>
          </a:xfrm>
        </p:spPr>
        <p:txBody>
          <a:bodyPr/>
          <a:lstStyle/>
          <a:p>
            <a:r>
              <a:rPr lang="zh-CN" altLang="en-US" dirty="0" smtClean="0"/>
              <a:t>吸积盘几乎正向观测者的、喷流方向大致沿观测者视线方向的射电星系或类星体</a:t>
            </a:r>
          </a:p>
          <a:p>
            <a:r>
              <a:rPr lang="zh-CN" altLang="en-US" dirty="0" smtClean="0"/>
              <a:t>喷流的</a:t>
            </a:r>
            <a:r>
              <a:rPr lang="zh-CN" altLang="en-US" dirty="0" smtClean="0">
                <a:sym typeface="Wingdings" panose="05000000000000000000" pitchFamily="2" charset="2"/>
              </a:rPr>
              <a:t>相对论聚束辐射主导观测特征。发射线以及吸积盘热辐射被喷流辐射淹没</a:t>
            </a:r>
            <a:endParaRPr lang="en-US" altLang="zh-CN" dirty="0" smtClean="0">
              <a:sym typeface="Wingdings" panose="05000000000000000000" pitchFamily="2" charset="2"/>
            </a:endParaRPr>
          </a:p>
          <a:p>
            <a:r>
              <a:rPr lang="zh-CN" altLang="en-US" dirty="0" smtClean="0"/>
              <a:t>观测到的</a:t>
            </a:r>
            <a:endParaRPr lang="en-US" altLang="zh-CN" dirty="0" smtClean="0"/>
          </a:p>
          <a:p>
            <a:pPr lvl="1"/>
            <a:r>
              <a:rPr lang="zh-CN" altLang="en-US" sz="3200" dirty="0" smtClean="0"/>
              <a:t>光子能量升高</a:t>
            </a:r>
            <a:endParaRPr lang="en-US" altLang="zh-CN" sz="3200" dirty="0" smtClean="0"/>
          </a:p>
          <a:p>
            <a:pPr lvl="1"/>
            <a:r>
              <a:rPr lang="zh-CN" altLang="en-US" sz="3200" dirty="0" smtClean="0"/>
              <a:t>光度放大</a:t>
            </a:r>
            <a:endParaRPr lang="en-US" altLang="zh-CN" sz="3200" dirty="0" smtClean="0"/>
          </a:p>
          <a:p>
            <a:pPr lvl="1"/>
            <a:r>
              <a:rPr lang="zh-CN" altLang="en-US" sz="3200" dirty="0" smtClean="0"/>
              <a:t>时标变短</a:t>
            </a:r>
            <a:r>
              <a:rPr lang="en-US" altLang="zh-CN" sz="3200" dirty="0" smtClean="0"/>
              <a:t> </a:t>
            </a:r>
          </a:p>
          <a:p>
            <a:r>
              <a:rPr lang="zh-CN" altLang="en-US" dirty="0" smtClean="0">
                <a:solidFill>
                  <a:srgbClr val="FFFF00"/>
                </a:solidFill>
              </a:rPr>
              <a:t>相对论聚束效应的修正 </a:t>
            </a:r>
            <a:r>
              <a:rPr lang="en-US" altLang="zh-CN" dirty="0" smtClean="0">
                <a:solidFill>
                  <a:srgbClr val="FFFF00"/>
                </a:solidFill>
                <a:sym typeface="Wingdings" panose="05000000000000000000" pitchFamily="2" charset="2"/>
              </a:rPr>
              <a:t></a:t>
            </a:r>
            <a:r>
              <a:rPr lang="zh-CN" altLang="en-US" dirty="0" smtClean="0">
                <a:solidFill>
                  <a:srgbClr val="FFFF00"/>
                </a:solidFill>
                <a:sym typeface="Wingdings" panose="05000000000000000000" pitchFamily="2" charset="2"/>
              </a:rPr>
              <a:t> 内禀特征</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idx="4294967295"/>
          </p:nvPr>
        </p:nvSpPr>
        <p:spPr/>
        <p:txBody>
          <a:bodyPr/>
          <a:lstStyle/>
          <a:p>
            <a:pPr algn="ctr" eaLnBrk="1" hangingPunct="1"/>
            <a:r>
              <a:rPr lang="zh-CN" altLang="en-US" sz="3600" smtClean="0">
                <a:latin typeface="华文中宋" panose="02010600040101010101" pitchFamily="2" charset="-122"/>
              </a:rPr>
              <a:t>喷流的视超光速运动 </a:t>
            </a:r>
            <a:r>
              <a:rPr lang="en-US" altLang="zh-CN" sz="3600" smtClean="0">
                <a:latin typeface="Times New Roman" panose="02020603050405020304" pitchFamily="18" charset="0"/>
                <a:ea typeface="楷体_GB2312" pitchFamily="49" charset="-122"/>
              </a:rPr>
              <a:t>Superluminal Motion</a:t>
            </a:r>
            <a:endParaRPr lang="zh-CN" altLang="en-US" sz="3600" smtClean="0">
              <a:latin typeface="Times New Roman" panose="02020603050405020304" pitchFamily="18" charset="0"/>
              <a:ea typeface="楷体_GB2312" pitchFamily="49" charset="-122"/>
            </a:endParaRPr>
          </a:p>
        </p:txBody>
      </p:sp>
      <p:sp>
        <p:nvSpPr>
          <p:cNvPr id="169987" name="Rectangle 3"/>
          <p:cNvSpPr>
            <a:spLocks noGrp="1" noChangeArrowheads="1"/>
          </p:cNvSpPr>
          <p:nvPr>
            <p:ph type="body" idx="4294967295"/>
          </p:nvPr>
        </p:nvSpPr>
        <p:spPr>
          <a:xfrm>
            <a:off x="250825" y="1484313"/>
            <a:ext cx="4678363" cy="4681537"/>
          </a:xfrm>
        </p:spPr>
        <p:txBody>
          <a:bodyPr/>
          <a:lstStyle/>
          <a:p>
            <a:pPr eaLnBrk="1" hangingPunct="1"/>
            <a:r>
              <a:rPr lang="zh-CN" altLang="en-US" dirty="0" smtClean="0"/>
              <a:t>活动星系核的喷流（抛射物）似乎以超光速向外运动（天球上横向）</a:t>
            </a:r>
          </a:p>
          <a:p>
            <a:pPr eaLnBrk="1" hangingPunct="1"/>
            <a:endParaRPr lang="zh-CN" altLang="en-US" dirty="0" smtClean="0"/>
          </a:p>
          <a:p>
            <a:pPr eaLnBrk="1" hangingPunct="1"/>
            <a:r>
              <a:rPr lang="zh-CN" altLang="en-GB" dirty="0" smtClean="0"/>
              <a:t>类星体3</a:t>
            </a:r>
            <a:r>
              <a:rPr lang="en-GB" altLang="zh-CN" dirty="0" smtClean="0"/>
              <a:t>C279</a:t>
            </a:r>
            <a:r>
              <a:rPr lang="zh-CN" altLang="en-GB" dirty="0" smtClean="0"/>
              <a:t>的3年时间的</a:t>
            </a:r>
            <a:r>
              <a:rPr lang="en-US" altLang="zh-CN" dirty="0" smtClean="0"/>
              <a:t>VLBI</a:t>
            </a:r>
            <a:r>
              <a:rPr lang="zh-CN" altLang="en-GB" dirty="0" smtClean="0"/>
              <a:t>射电观测表明喷流中最外围团块的运动速度接近光速的4倍</a:t>
            </a:r>
            <a:r>
              <a:rPr lang="en-US" altLang="zh-CN" dirty="0" smtClean="0"/>
              <a:t> </a:t>
            </a:r>
            <a:endParaRPr lang="zh-CN" altLang="en-US" dirty="0" smtClean="0"/>
          </a:p>
        </p:txBody>
      </p:sp>
      <p:pic>
        <p:nvPicPr>
          <p:cNvPr id="169988" name="Picture 4" descr="3c279">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1125538"/>
            <a:ext cx="4038600" cy="529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9989" name="直接箭头连接符 5"/>
          <p:cNvCxnSpPr>
            <a:cxnSpLocks noChangeShapeType="1"/>
          </p:cNvCxnSpPr>
          <p:nvPr/>
        </p:nvCxnSpPr>
        <p:spPr bwMode="auto">
          <a:xfrm rot="16200000" flipH="1">
            <a:off x="5857876" y="3643312"/>
            <a:ext cx="3429000" cy="428625"/>
          </a:xfrm>
          <a:prstGeom prst="straightConnector1">
            <a:avLst/>
          </a:prstGeom>
          <a:noFill/>
          <a:ln w="38100"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algn="r"/>
            <a:r>
              <a:rPr lang="zh-CN" altLang="en-US" sz="4400" smtClean="0">
                <a:latin typeface="宋体" panose="02010600030101010101" pitchFamily="2" charset="-122"/>
              </a:rPr>
              <a:t>星系的哈勃分类</a:t>
            </a:r>
          </a:p>
        </p:txBody>
      </p:sp>
      <p:pic>
        <p:nvPicPr>
          <p:cNvPr id="23555" name="Picture 8"/>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5724525" y="981075"/>
            <a:ext cx="2449513" cy="55895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6" name="Text Box 9"/>
          <p:cNvSpPr txBox="1">
            <a:spLocks noChangeArrowheads="1"/>
          </p:cNvSpPr>
          <p:nvPr/>
        </p:nvSpPr>
        <p:spPr bwMode="auto">
          <a:xfrm>
            <a:off x="395288" y="1773238"/>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23557" name="Text Box 10"/>
          <p:cNvSpPr txBox="1">
            <a:spLocks noChangeArrowheads="1"/>
          </p:cNvSpPr>
          <p:nvPr/>
        </p:nvSpPr>
        <p:spPr bwMode="auto">
          <a:xfrm>
            <a:off x="1043608" y="1916832"/>
            <a:ext cx="4319587"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dirty="0"/>
              <a:t>1930s</a:t>
            </a:r>
            <a:r>
              <a:rPr lang="zh-CN" altLang="en-US" dirty="0"/>
              <a:t>，根据光学形态，哈勃首先把星系分类为椭圆星系、透镜状星系、旋涡星系、棒旋星系和不规则星系，并“排序”为</a:t>
            </a:r>
            <a:r>
              <a:rPr lang="zh-CN" altLang="en-US" dirty="0">
                <a:solidFill>
                  <a:srgbClr val="FFFF00"/>
                </a:solidFill>
              </a:rPr>
              <a:t>音叉图</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idx="4294967295"/>
          </p:nvPr>
        </p:nvSpPr>
        <p:spPr/>
        <p:txBody>
          <a:bodyPr/>
          <a:lstStyle/>
          <a:p>
            <a:pPr eaLnBrk="1" hangingPunct="1">
              <a:defRPr/>
            </a:pPr>
            <a:r>
              <a:rPr lang="zh-CN" altLang="en-US" sz="4000" dirty="0" smtClean="0">
                <a:latin typeface="+mj-ea"/>
              </a:rPr>
              <a:t>视超光速运动的几何解释</a:t>
            </a:r>
            <a:endParaRPr lang="en-US" altLang="zh-CN" sz="4000" dirty="0" smtClean="0">
              <a:latin typeface="+mj-ea"/>
            </a:endParaRPr>
          </a:p>
        </p:txBody>
      </p:sp>
      <p:sp>
        <p:nvSpPr>
          <p:cNvPr id="172035" name="Rectangle 3"/>
          <p:cNvSpPr>
            <a:spLocks noGrp="1" noChangeArrowheads="1"/>
          </p:cNvSpPr>
          <p:nvPr>
            <p:ph type="body" idx="4294967295"/>
          </p:nvPr>
        </p:nvSpPr>
        <p:spPr>
          <a:xfrm>
            <a:off x="179388" y="1052513"/>
            <a:ext cx="8763000" cy="5257800"/>
          </a:xfrm>
        </p:spPr>
        <p:txBody>
          <a:bodyPr/>
          <a:lstStyle/>
          <a:p>
            <a:pPr eaLnBrk="1" hangingPunct="1"/>
            <a:r>
              <a:rPr lang="zh-CN" altLang="en-US" dirty="0" smtClean="0"/>
              <a:t>这种超光速现象并不表明喷流的运动是超光速的，而是由观测几何效应引起的，故称为视超光速运动</a:t>
            </a:r>
          </a:p>
          <a:p>
            <a:pPr eaLnBrk="1" hangingPunct="1"/>
            <a:r>
              <a:rPr lang="zh-CN" altLang="en-US" dirty="0" smtClean="0"/>
              <a:t>当抛射物的运动方向接近于观测者的视线方向，且运动速度 </a:t>
            </a:r>
            <a:r>
              <a:rPr lang="en-US" altLang="zh-CN" i="1" dirty="0" smtClean="0"/>
              <a:t>v </a:t>
            </a:r>
            <a:r>
              <a:rPr lang="en-US" altLang="zh-CN" dirty="0" smtClean="0"/>
              <a:t>=β</a:t>
            </a:r>
            <a:r>
              <a:rPr lang="en-US" altLang="zh-CN" i="1" dirty="0" smtClean="0"/>
              <a:t>c </a:t>
            </a:r>
            <a:r>
              <a:rPr lang="zh-CN" altLang="en-US" dirty="0" smtClean="0"/>
              <a:t>接近于光速时，其视横向速度为</a:t>
            </a:r>
          </a:p>
        </p:txBody>
      </p:sp>
      <p:graphicFrame>
        <p:nvGraphicFramePr>
          <p:cNvPr id="172036" name="Object 4"/>
          <p:cNvGraphicFramePr>
            <a:graphicFrameLocks noChangeAspect="1"/>
          </p:cNvGraphicFramePr>
          <p:nvPr/>
        </p:nvGraphicFramePr>
        <p:xfrm>
          <a:off x="2051050" y="4292600"/>
          <a:ext cx="5040313" cy="2155825"/>
        </p:xfrm>
        <a:graphic>
          <a:graphicData uri="http://schemas.openxmlformats.org/presentationml/2006/ole">
            <mc:AlternateContent xmlns:mc="http://schemas.openxmlformats.org/markup-compatibility/2006">
              <mc:Choice xmlns:v="urn:schemas-microsoft-com:vml" Requires="v">
                <p:oleObj spid="_x0000_s172051" name="Equation" r:id="rId4" imgW="977900" imgH="419100" progId="Equation.DSMT4">
                  <p:embed/>
                </p:oleObj>
              </mc:Choice>
              <mc:Fallback>
                <p:oleObj name="Equation" r:id="rId4" imgW="977900" imgH="4191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4292600"/>
                        <a:ext cx="5040313" cy="21558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idx="4294967295"/>
          </p:nvPr>
        </p:nvSpPr>
        <p:spPr/>
        <p:txBody>
          <a:bodyPr/>
          <a:lstStyle/>
          <a:p>
            <a:pPr algn="ctr"/>
            <a:r>
              <a:rPr lang="zh-CN" altLang="en-US" sz="4400" smtClean="0"/>
              <a:t>正常星系与活动星系核</a:t>
            </a:r>
          </a:p>
        </p:txBody>
      </p:sp>
      <p:sp>
        <p:nvSpPr>
          <p:cNvPr id="174083" name="Rectangle 3"/>
          <p:cNvSpPr>
            <a:spLocks noGrp="1" noChangeArrowheads="1"/>
          </p:cNvSpPr>
          <p:nvPr>
            <p:ph type="body" idx="4294967295"/>
          </p:nvPr>
        </p:nvSpPr>
        <p:spPr>
          <a:xfrm>
            <a:off x="250825" y="1700808"/>
            <a:ext cx="8569325" cy="4752380"/>
          </a:xfrm>
        </p:spPr>
        <p:txBody>
          <a:bodyPr/>
          <a:lstStyle/>
          <a:p>
            <a:r>
              <a:rPr lang="en-US" altLang="zh-CN" dirty="0" smtClean="0"/>
              <a:t>AGN</a:t>
            </a:r>
            <a:r>
              <a:rPr lang="zh-CN" altLang="en-US" dirty="0" smtClean="0"/>
              <a:t>：黑洞</a:t>
            </a:r>
            <a:r>
              <a:rPr lang="en-US" altLang="zh-CN" dirty="0" smtClean="0"/>
              <a:t>+</a:t>
            </a:r>
            <a:r>
              <a:rPr lang="zh-CN" altLang="en-US" dirty="0" smtClean="0"/>
              <a:t>吸积盘</a:t>
            </a:r>
            <a:r>
              <a:rPr lang="en-US" altLang="zh-CN" dirty="0" smtClean="0"/>
              <a:t>+</a:t>
            </a:r>
            <a:r>
              <a:rPr lang="zh-CN" altLang="en-US" dirty="0" smtClean="0"/>
              <a:t>物质供给</a:t>
            </a:r>
          </a:p>
          <a:p>
            <a:r>
              <a:rPr lang="zh-CN" altLang="en-US" dirty="0" smtClean="0"/>
              <a:t>如果没有物质被黑洞吸积，</a:t>
            </a:r>
            <a:r>
              <a:rPr lang="en-US" altLang="zh-CN" dirty="0" smtClean="0"/>
              <a:t>AGN</a:t>
            </a:r>
            <a:r>
              <a:rPr lang="zh-CN" altLang="en-US" dirty="0" smtClean="0"/>
              <a:t>就不再是</a:t>
            </a:r>
            <a:r>
              <a:rPr lang="en-US" altLang="zh-CN" dirty="0" smtClean="0"/>
              <a:t>AGN</a:t>
            </a:r>
            <a:r>
              <a:rPr lang="zh-CN" altLang="en-US" dirty="0" smtClean="0"/>
              <a:t>了，成为中心仅含有一个超大质量黑洞的正常星系</a:t>
            </a:r>
          </a:p>
          <a:p>
            <a:r>
              <a:rPr lang="zh-CN" altLang="en-US" dirty="0" smtClean="0"/>
              <a:t>当前</a:t>
            </a:r>
            <a:r>
              <a:rPr lang="en-US" altLang="zh-CN" dirty="0" smtClean="0"/>
              <a:t>AGN</a:t>
            </a:r>
            <a:r>
              <a:rPr lang="zh-CN" altLang="en-US" dirty="0" smtClean="0"/>
              <a:t>的比列</a:t>
            </a:r>
            <a:r>
              <a:rPr lang="en-US" altLang="zh-CN" dirty="0" smtClean="0"/>
              <a:t>~3%</a:t>
            </a:r>
            <a:r>
              <a:rPr lang="zh-CN" altLang="en-US" dirty="0" smtClean="0"/>
              <a:t>；早期（遥远）星系，</a:t>
            </a:r>
            <a:r>
              <a:rPr lang="en-US" altLang="zh-CN" dirty="0" smtClean="0"/>
              <a:t>AGN</a:t>
            </a:r>
            <a:r>
              <a:rPr lang="zh-CN" altLang="en-US" dirty="0" smtClean="0"/>
              <a:t>比例要高很多</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idx="4294967295"/>
          </p:nvPr>
        </p:nvSpPr>
        <p:spPr/>
        <p:txBody>
          <a:bodyPr/>
          <a:lstStyle/>
          <a:p>
            <a:pPr algn="ctr"/>
            <a:r>
              <a:rPr lang="zh-CN" altLang="en-US" sz="3600" smtClean="0"/>
              <a:t>正常星系的暂态活动：潮汐撕碎事件</a:t>
            </a:r>
            <a:r>
              <a:rPr lang="en-US" altLang="zh-CN" sz="3600" smtClean="0"/>
              <a:t>TDE</a:t>
            </a:r>
            <a:endParaRPr lang="zh-CN" altLang="en-US" sz="3600" smtClean="0"/>
          </a:p>
        </p:txBody>
      </p:sp>
      <p:pic>
        <p:nvPicPr>
          <p:cNvPr id="176131" name="Picture 4" descr="RX J1242-1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1033463"/>
            <a:ext cx="40036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2" name="Text Box 5"/>
          <p:cNvSpPr txBox="1">
            <a:spLocks noChangeArrowheads="1"/>
          </p:cNvSpPr>
          <p:nvPr/>
        </p:nvSpPr>
        <p:spPr bwMode="auto">
          <a:xfrm>
            <a:off x="4356100" y="5892800"/>
            <a:ext cx="4176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en-US" altLang="zh-CN" dirty="0"/>
              <a:t>X-ray </a:t>
            </a:r>
            <a:r>
              <a:rPr lang="zh-CN" altLang="en-US" dirty="0"/>
              <a:t>爆发，光学正常</a:t>
            </a:r>
          </a:p>
        </p:txBody>
      </p:sp>
      <p:sp>
        <p:nvSpPr>
          <p:cNvPr id="2" name="文本框 1"/>
          <p:cNvSpPr txBox="1"/>
          <p:nvPr/>
        </p:nvSpPr>
        <p:spPr>
          <a:xfrm>
            <a:off x="755650" y="1628775"/>
            <a:ext cx="3168650" cy="3416300"/>
          </a:xfrm>
          <a:prstGeom prst="rect">
            <a:avLst/>
          </a:prstGeom>
          <a:noFill/>
        </p:spPr>
        <p:txBody>
          <a:bodyPr>
            <a:spAutoFit/>
          </a:bodyPr>
          <a:lstStyle/>
          <a:p>
            <a:pPr>
              <a:defRPr/>
            </a:pPr>
            <a:r>
              <a:rPr lang="en-US" altLang="zh-CN" sz="3600" dirty="0">
                <a:solidFill>
                  <a:srgbClr val="FFFF00"/>
                </a:solidFill>
                <a:latin typeface="+mj-ea"/>
                <a:ea typeface="+mj-ea"/>
              </a:rPr>
              <a:t>TDE</a:t>
            </a:r>
            <a:r>
              <a:rPr lang="zh-CN" altLang="en-US" sz="3600" dirty="0">
                <a:solidFill>
                  <a:schemeClr val="bg1"/>
                </a:solidFill>
                <a:latin typeface="+mj-ea"/>
                <a:ea typeface="+mj-ea"/>
              </a:rPr>
              <a:t>：超大质量黑洞的潮汐力，撕裂迷途的小行星</a:t>
            </a:r>
            <a:r>
              <a:rPr lang="en-US" altLang="zh-CN" sz="3600" dirty="0">
                <a:solidFill>
                  <a:schemeClr val="bg1"/>
                </a:solidFill>
                <a:latin typeface="+mj-ea"/>
                <a:ea typeface="+mj-ea"/>
              </a:rPr>
              <a:t>/</a:t>
            </a:r>
            <a:r>
              <a:rPr lang="zh-CN" altLang="en-US" sz="3600" dirty="0">
                <a:solidFill>
                  <a:schemeClr val="bg1"/>
                </a:solidFill>
                <a:latin typeface="+mj-ea"/>
                <a:ea typeface="+mj-ea"/>
              </a:rPr>
              <a:t>恒星而吸积其物质的事件</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idx="4294967295"/>
          </p:nvPr>
        </p:nvSpPr>
        <p:spPr/>
        <p:txBody>
          <a:bodyPr/>
          <a:lstStyle/>
          <a:p>
            <a:r>
              <a:rPr lang="zh-CN" altLang="en-US" sz="3600" smtClean="0"/>
              <a:t>银河系中心偶尔表现出类</a:t>
            </a:r>
            <a:r>
              <a:rPr lang="en-US" altLang="zh-CN" sz="3600" smtClean="0"/>
              <a:t>AGN</a:t>
            </a:r>
            <a:r>
              <a:rPr lang="zh-CN" altLang="en-US" sz="3600" smtClean="0"/>
              <a:t>特性</a:t>
            </a:r>
          </a:p>
        </p:txBody>
      </p:sp>
      <p:sp>
        <p:nvSpPr>
          <p:cNvPr id="178179" name="Rectangle 3"/>
          <p:cNvSpPr>
            <a:spLocks noGrp="1" noChangeArrowheads="1"/>
          </p:cNvSpPr>
          <p:nvPr>
            <p:ph type="body" idx="4294967295"/>
          </p:nvPr>
        </p:nvSpPr>
        <p:spPr>
          <a:xfrm>
            <a:off x="250825" y="1125538"/>
            <a:ext cx="8763000" cy="1655762"/>
          </a:xfrm>
        </p:spPr>
        <p:txBody>
          <a:bodyPr/>
          <a:lstStyle/>
          <a:p>
            <a:pPr algn="just" eaLnBrk="1" hangingPunct="1"/>
            <a:r>
              <a:rPr lang="en-US" altLang="zh-CN" dirty="0" smtClean="0"/>
              <a:t>Chandra</a:t>
            </a:r>
            <a:r>
              <a:rPr lang="zh-CN" altLang="en-US" dirty="0" smtClean="0"/>
              <a:t>卫星观测到银心</a:t>
            </a:r>
            <a:r>
              <a:rPr lang="en-US" altLang="zh-CN" dirty="0" smtClean="0"/>
              <a:t>X</a:t>
            </a:r>
            <a:r>
              <a:rPr lang="zh-CN" altLang="en-US" dirty="0" smtClean="0"/>
              <a:t>射线源的爆发现象</a:t>
            </a:r>
          </a:p>
          <a:p>
            <a:pPr algn="just" eaLnBrk="1" hangingPunct="1"/>
            <a:r>
              <a:rPr lang="zh-CN" altLang="en-US" dirty="0" smtClean="0"/>
              <a:t>被认为是超大质量黑洞吸积一个被撕裂的小行星</a:t>
            </a:r>
            <a:r>
              <a:rPr lang="en-US" altLang="zh-CN" dirty="0" smtClean="0"/>
              <a:t>/</a:t>
            </a:r>
            <a:r>
              <a:rPr lang="zh-CN" altLang="en-US" dirty="0" smtClean="0"/>
              <a:t>恒星的物质而造成的</a:t>
            </a:r>
          </a:p>
        </p:txBody>
      </p:sp>
      <p:pic>
        <p:nvPicPr>
          <p:cNvPr id="178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997200"/>
            <a:ext cx="6216650"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idx="4294967295"/>
          </p:nvPr>
        </p:nvSpPr>
        <p:spPr>
          <a:xfrm>
            <a:off x="395288" y="549275"/>
            <a:ext cx="8534400" cy="685800"/>
          </a:xfrm>
        </p:spPr>
        <p:txBody>
          <a:bodyPr/>
          <a:lstStyle/>
          <a:p>
            <a:pPr algn="ctr" eaLnBrk="1" hangingPunct="1"/>
            <a:r>
              <a:rPr lang="en-US" altLang="zh-CN" smtClean="0">
                <a:latin typeface="Arial" panose="020B0604020202020204" pitchFamily="34" charset="0"/>
              </a:rPr>
              <a:t>7</a:t>
            </a:r>
            <a:r>
              <a:rPr lang="zh-CN" altLang="en-US" smtClean="0">
                <a:latin typeface="Arial" panose="020B0604020202020204" pitchFamily="34" charset="0"/>
              </a:rPr>
              <a:t>、超大质量黑洞的观测证据</a:t>
            </a:r>
          </a:p>
        </p:txBody>
      </p:sp>
      <p:sp>
        <p:nvSpPr>
          <p:cNvPr id="184323" name="Rectangle 3"/>
          <p:cNvSpPr>
            <a:spLocks noGrp="1" noChangeArrowheads="1"/>
          </p:cNvSpPr>
          <p:nvPr>
            <p:ph type="body" idx="4294967295"/>
          </p:nvPr>
        </p:nvSpPr>
        <p:spPr>
          <a:xfrm>
            <a:off x="250825" y="1628775"/>
            <a:ext cx="8763000" cy="4970463"/>
          </a:xfrm>
        </p:spPr>
        <p:txBody>
          <a:bodyPr/>
          <a:lstStyle/>
          <a:p>
            <a:pPr eaLnBrk="1" hangingPunct="1"/>
            <a:r>
              <a:rPr lang="en-US" altLang="zh-CN" dirty="0" smtClean="0"/>
              <a:t>[</a:t>
            </a:r>
            <a:r>
              <a:rPr lang="zh-CN" altLang="en-US" dirty="0" smtClean="0"/>
              <a:t>直接</a:t>
            </a:r>
            <a:r>
              <a:rPr lang="en-US" altLang="zh-CN" dirty="0" smtClean="0"/>
              <a:t>]</a:t>
            </a:r>
            <a:r>
              <a:rPr lang="zh-CN" altLang="en-US" dirty="0" smtClean="0"/>
              <a:t>观测方法: </a:t>
            </a:r>
          </a:p>
          <a:p>
            <a:pPr lvl="1" eaLnBrk="1" hangingPunct="1"/>
            <a:r>
              <a:rPr lang="zh-CN" altLang="en-US" dirty="0" smtClean="0"/>
              <a:t>星系核心区附近气体（恒星）的动力学特征</a:t>
            </a:r>
          </a:p>
          <a:p>
            <a:pPr eaLnBrk="1" hangingPunct="1"/>
            <a:r>
              <a:rPr lang="zh-CN" altLang="en-US" dirty="0" smtClean="0"/>
              <a:t>观测步骤：</a:t>
            </a:r>
          </a:p>
          <a:p>
            <a:pPr lvl="1" eaLnBrk="1" hangingPunct="1"/>
            <a:r>
              <a:rPr lang="zh-CN" altLang="en-US" dirty="0" smtClean="0"/>
              <a:t>高分辨率观测 → 核区大小；</a:t>
            </a:r>
          </a:p>
          <a:p>
            <a:pPr lvl="1" eaLnBrk="1" hangingPunct="1"/>
            <a:r>
              <a:rPr lang="zh-CN" altLang="en-US" dirty="0" smtClean="0"/>
              <a:t>核区附近气体</a:t>
            </a:r>
            <a:r>
              <a:rPr lang="en-US" altLang="zh-CN" dirty="0" smtClean="0"/>
              <a:t>/</a:t>
            </a:r>
            <a:r>
              <a:rPr lang="zh-CN" altLang="en-US" dirty="0" smtClean="0"/>
              <a:t>恒星运动 → 核区质量；</a:t>
            </a:r>
          </a:p>
          <a:p>
            <a:pPr lvl="1" eaLnBrk="1" hangingPunct="1"/>
            <a:r>
              <a:rPr lang="zh-CN" altLang="en-US" dirty="0" smtClean="0"/>
              <a:t>质量/空间尺度比 → 黑洞？</a:t>
            </a:r>
          </a:p>
          <a:p>
            <a:pPr eaLnBrk="1" hangingPunct="1"/>
            <a:r>
              <a:rPr lang="zh-CN" altLang="en-US" dirty="0" smtClean="0"/>
              <a:t>观测结论：在活动星系核和大部分正常星系的核心都存在超大质量黑洞</a:t>
            </a:r>
            <a:endParaRPr lang="en-US" altLang="zh-CN" baseline="-25000" dirty="0" smtClean="0">
              <a:latin typeface="Arial Narrow" panose="020B0606020202030204" pitchFamily="34" charset="0"/>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idx="4294967295"/>
          </p:nvPr>
        </p:nvSpPr>
        <p:spPr/>
        <p:txBody>
          <a:bodyPr/>
          <a:lstStyle/>
          <a:p>
            <a:pPr eaLnBrk="1" hangingPunct="1"/>
            <a:r>
              <a:rPr lang="zh-CN" altLang="en-US" sz="3200" smtClean="0">
                <a:latin typeface="Times New Roman" panose="02020603050405020304" pitchFamily="18" charset="0"/>
              </a:rPr>
              <a:t>室女星系团中巨椭圆星系 </a:t>
            </a:r>
            <a:r>
              <a:rPr lang="en-US" altLang="zh-CN" sz="3200" smtClean="0">
                <a:latin typeface="Times New Roman" panose="02020603050405020304" pitchFamily="18" charset="0"/>
              </a:rPr>
              <a:t>NGC 4261</a:t>
            </a:r>
            <a:r>
              <a:rPr lang="zh-CN" altLang="en-US" sz="3200" smtClean="0">
                <a:latin typeface="Times New Roman" panose="02020603050405020304" pitchFamily="18" charset="0"/>
              </a:rPr>
              <a:t>的尘埃环</a:t>
            </a:r>
          </a:p>
        </p:txBody>
      </p:sp>
      <p:pic>
        <p:nvPicPr>
          <p:cNvPr id="186371" name="Picture 4" descr="ngc42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57338"/>
            <a:ext cx="6172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2" name="Text Box 6"/>
          <p:cNvSpPr txBox="1">
            <a:spLocks noChangeArrowheads="1"/>
          </p:cNvSpPr>
          <p:nvPr/>
        </p:nvSpPr>
        <p:spPr bwMode="auto">
          <a:xfrm>
            <a:off x="179388" y="5589588"/>
            <a:ext cx="4391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50000"/>
              </a:spcBef>
              <a:buFontTx/>
              <a:buNone/>
            </a:pPr>
            <a:r>
              <a:rPr lang="zh-CN" altLang="en-US" dirty="0"/>
              <a:t>射电喷流尺度~60 </a:t>
            </a:r>
            <a:r>
              <a:rPr lang="en-US" altLang="zh-CN" dirty="0" err="1"/>
              <a:t>kpc</a:t>
            </a:r>
            <a:endParaRPr lang="en-US" altLang="zh-CN" dirty="0"/>
          </a:p>
        </p:txBody>
      </p:sp>
      <p:sp>
        <p:nvSpPr>
          <p:cNvPr id="186373" name="Text Box 7"/>
          <p:cNvSpPr>
            <a:spLocks noGrp="1" noChangeArrowheads="1"/>
          </p:cNvSpPr>
          <p:nvPr>
            <p:ph type="body" idx="4294967295"/>
          </p:nvPr>
        </p:nvSpPr>
        <p:spPr>
          <a:xfrm>
            <a:off x="6227763" y="1411288"/>
            <a:ext cx="2651125" cy="4464050"/>
          </a:xfrm>
          <a:noFill/>
        </p:spPr>
        <p:txBody>
          <a:bodyPr/>
          <a:lstStyle/>
          <a:p>
            <a:pPr>
              <a:spcBef>
                <a:spcPct val="0"/>
              </a:spcBef>
              <a:buFontTx/>
              <a:buNone/>
            </a:pPr>
            <a:r>
              <a:rPr lang="en-US" altLang="zh-CN" smtClean="0"/>
              <a:t>   (HST) </a:t>
            </a:r>
            <a:r>
              <a:rPr lang="zh-CN" altLang="en-US" smtClean="0"/>
              <a:t>倾斜的气体尘埃环，直径约800光年 --环绕质量约4 </a:t>
            </a:r>
            <a:r>
              <a:rPr lang="en-US" altLang="zh-CN" smtClean="0"/>
              <a:t>x 10</a:t>
            </a:r>
            <a:r>
              <a:rPr lang="en-US" altLang="zh-CN" baseline="30000" smtClean="0"/>
              <a:t>8</a:t>
            </a:r>
            <a:r>
              <a:rPr lang="en-US" altLang="zh-CN" smtClean="0"/>
              <a:t> </a:t>
            </a:r>
            <a:r>
              <a:rPr lang="en-US" altLang="zh-CN" i="1" smtClean="0"/>
              <a:t>M</a:t>
            </a:r>
            <a:r>
              <a:rPr lang="en-US" altLang="zh-CN" baseline="-25000" smtClean="0"/>
              <a:t>⊙ </a:t>
            </a:r>
            <a:r>
              <a:rPr lang="zh-CN" altLang="en-US" smtClean="0"/>
              <a:t>中心天体（黑洞）转动的证据</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idx="4294967295"/>
          </p:nvPr>
        </p:nvSpPr>
        <p:spPr/>
        <p:txBody>
          <a:bodyPr/>
          <a:lstStyle/>
          <a:p>
            <a:pPr eaLnBrk="1" hangingPunct="1"/>
            <a:r>
              <a:rPr lang="zh-CN" altLang="en-US" sz="3600" smtClean="0">
                <a:latin typeface="Arial" panose="020B0604020202020204" pitchFamily="34" charset="0"/>
              </a:rPr>
              <a:t>巨椭圆星系</a:t>
            </a:r>
            <a:r>
              <a:rPr lang="en-US" altLang="zh-CN" sz="3600" smtClean="0">
                <a:latin typeface="Arial" panose="020B0604020202020204" pitchFamily="34" charset="0"/>
              </a:rPr>
              <a:t>M87</a:t>
            </a:r>
            <a:r>
              <a:rPr lang="zh-CN" altLang="en-US" sz="3600" smtClean="0">
                <a:latin typeface="Arial" panose="020B0604020202020204" pitchFamily="34" charset="0"/>
              </a:rPr>
              <a:t>核心区快速旋转的气体盘 </a:t>
            </a:r>
          </a:p>
        </p:txBody>
      </p:sp>
      <p:sp>
        <p:nvSpPr>
          <p:cNvPr id="188419" name="Rectangle 3"/>
          <p:cNvSpPr>
            <a:spLocks noGrp="1" noChangeArrowheads="1"/>
          </p:cNvSpPr>
          <p:nvPr>
            <p:ph type="body" idx="4294967295"/>
          </p:nvPr>
        </p:nvSpPr>
        <p:spPr/>
        <p:txBody>
          <a:bodyPr/>
          <a:lstStyle/>
          <a:p>
            <a:pPr eaLnBrk="1" hangingPunct="1"/>
            <a:r>
              <a:rPr lang="zh-CN" altLang="en-US" smtClean="0"/>
              <a:t>距离核心60光年的旋转气体速度</a:t>
            </a:r>
            <a:r>
              <a:rPr lang="en-US" altLang="zh-CN" smtClean="0"/>
              <a:t> 550km/s </a:t>
            </a:r>
            <a:r>
              <a:rPr lang="zh-CN" altLang="en-US" smtClean="0">
                <a:sym typeface="Wingdings" panose="05000000000000000000" pitchFamily="2" charset="2"/>
              </a:rPr>
              <a:t> </a:t>
            </a:r>
            <a:r>
              <a:rPr lang="en-US" altLang="zh-CN" smtClean="0"/>
              <a:t>M~6×10</a:t>
            </a:r>
            <a:r>
              <a:rPr lang="en-US" altLang="zh-CN" baseline="30000" smtClean="0"/>
              <a:t>9</a:t>
            </a:r>
            <a:r>
              <a:rPr lang="en-US" altLang="zh-CN" smtClean="0"/>
              <a:t>M</a:t>
            </a:r>
            <a:r>
              <a:rPr lang="en-US" altLang="zh-CN" baseline="-25000" smtClean="0"/>
              <a:t>⊙</a:t>
            </a:r>
            <a:r>
              <a:rPr lang="en-US" altLang="zh-CN" smtClean="0"/>
              <a:t> </a:t>
            </a:r>
            <a:endParaRPr lang="zh-CN" altLang="en-US" smtClean="0"/>
          </a:p>
        </p:txBody>
      </p:sp>
      <p:sp>
        <p:nvSpPr>
          <p:cNvPr id="188420" name="Text Box 8"/>
          <p:cNvSpPr txBox="1">
            <a:spLocks noChangeArrowheads="1"/>
          </p:cNvSpPr>
          <p:nvPr/>
        </p:nvSpPr>
        <p:spPr bwMode="auto">
          <a:xfrm>
            <a:off x="6934200" y="1905000"/>
            <a:ext cx="2057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spcBef>
                <a:spcPct val="50000"/>
              </a:spcBef>
              <a:buFontTx/>
              <a:buNone/>
            </a:pPr>
            <a:r>
              <a:rPr kumimoji="1" lang="zh-CN" altLang="en-US" sz="2800" dirty="0">
                <a:latin typeface="Times New Roman" panose="02020603050405020304" pitchFamily="18" charset="0"/>
              </a:rPr>
              <a:t>旋转气体，与喷流方向垂直</a:t>
            </a:r>
          </a:p>
        </p:txBody>
      </p:sp>
      <p:pic>
        <p:nvPicPr>
          <p:cNvPr id="18842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349500"/>
            <a:ext cx="6659563"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88422" name="Line 14"/>
          <p:cNvSpPr>
            <a:spLocks noChangeShapeType="1"/>
          </p:cNvSpPr>
          <p:nvPr/>
        </p:nvSpPr>
        <p:spPr bwMode="auto">
          <a:xfrm flipV="1">
            <a:off x="4859338" y="2349500"/>
            <a:ext cx="2305050" cy="935038"/>
          </a:xfrm>
          <a:prstGeom prst="line">
            <a:avLst/>
          </a:prstGeom>
          <a:noFill/>
          <a:ln w="381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3"/>
          <p:cNvSpPr>
            <a:spLocks noGrp="1" noChangeArrowheads="1"/>
          </p:cNvSpPr>
          <p:nvPr>
            <p:ph type="body" idx="4294967295"/>
          </p:nvPr>
        </p:nvSpPr>
        <p:spPr>
          <a:xfrm>
            <a:off x="344488" y="404813"/>
            <a:ext cx="2738437" cy="2808287"/>
          </a:xfrm>
        </p:spPr>
        <p:txBody>
          <a:bodyPr/>
          <a:lstStyle/>
          <a:p>
            <a:r>
              <a:rPr lang="zh-CN" altLang="en-US" smtClean="0"/>
              <a:t>银河系中心（</a:t>
            </a:r>
            <a:r>
              <a:rPr lang="en-US" altLang="zh-CN" smtClean="0"/>
              <a:t>Sgr A*</a:t>
            </a:r>
            <a:r>
              <a:rPr lang="zh-CN" altLang="en-US" smtClean="0"/>
              <a:t>）</a:t>
            </a:r>
            <a:r>
              <a:rPr lang="en-US" altLang="zh-CN" smtClean="0"/>
              <a:t> 6000AU</a:t>
            </a:r>
            <a:r>
              <a:rPr lang="zh-CN" altLang="en-US" smtClean="0"/>
              <a:t>范围内的恒星轨道</a:t>
            </a:r>
          </a:p>
        </p:txBody>
      </p:sp>
      <p:pic>
        <p:nvPicPr>
          <p:cNvPr id="1925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704850"/>
            <a:ext cx="5867400"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2516" name="Picture 5" descr="Moving star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357563"/>
            <a:ext cx="2925763"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idx="4294967295"/>
          </p:nvPr>
        </p:nvSpPr>
        <p:spPr/>
        <p:txBody>
          <a:bodyPr/>
          <a:lstStyle/>
          <a:p>
            <a:r>
              <a:rPr lang="zh-CN" altLang="en-US" sz="4400" smtClean="0"/>
              <a:t>银河系中心的黑洞质量</a:t>
            </a:r>
          </a:p>
        </p:txBody>
      </p:sp>
      <p:sp>
        <p:nvSpPr>
          <p:cNvPr id="194563" name="Rectangle 3"/>
          <p:cNvSpPr>
            <a:spLocks noGrp="1" noChangeArrowheads="1"/>
          </p:cNvSpPr>
          <p:nvPr>
            <p:ph type="body" idx="4294967295"/>
          </p:nvPr>
        </p:nvSpPr>
        <p:spPr>
          <a:xfrm>
            <a:off x="250825" y="1341438"/>
            <a:ext cx="4465638" cy="1728787"/>
          </a:xfrm>
        </p:spPr>
        <p:txBody>
          <a:bodyPr/>
          <a:lstStyle/>
          <a:p>
            <a:r>
              <a:rPr lang="zh-CN" altLang="en-US" smtClean="0"/>
              <a:t>恒星</a:t>
            </a:r>
            <a:r>
              <a:rPr lang="en-US" altLang="zh-CN" smtClean="0"/>
              <a:t>S0-2</a:t>
            </a:r>
            <a:r>
              <a:rPr lang="zh-CN" altLang="en-US" smtClean="0"/>
              <a:t>：</a:t>
            </a:r>
          </a:p>
          <a:p>
            <a:pPr lvl="1"/>
            <a:r>
              <a:rPr lang="zh-CN" altLang="en-US" smtClean="0"/>
              <a:t>轨道周期</a:t>
            </a:r>
            <a:r>
              <a:rPr lang="en-US" altLang="zh-CN" smtClean="0"/>
              <a:t>15.8</a:t>
            </a:r>
            <a:r>
              <a:rPr lang="zh-CN" altLang="en-US" smtClean="0"/>
              <a:t>年</a:t>
            </a:r>
          </a:p>
          <a:p>
            <a:pPr lvl="1"/>
            <a:r>
              <a:rPr lang="zh-CN" altLang="en-US" smtClean="0"/>
              <a:t>轨道半长轴</a:t>
            </a:r>
            <a:r>
              <a:rPr lang="en-US" altLang="zh-CN" smtClean="0"/>
              <a:t>1,000 AU</a:t>
            </a:r>
          </a:p>
        </p:txBody>
      </p:sp>
      <p:pic>
        <p:nvPicPr>
          <p:cNvPr id="1945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00213"/>
            <a:ext cx="3851275"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64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4076700"/>
            <a:ext cx="4248150"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66" name="Picture 4" descr="s2orb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3213100"/>
            <a:ext cx="4500562"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6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idx="4294967295"/>
          </p:nvPr>
        </p:nvSpPr>
        <p:spPr/>
        <p:txBody>
          <a:bodyPr/>
          <a:lstStyle/>
          <a:p>
            <a:pPr eaLnBrk="1" hangingPunct="1"/>
            <a:r>
              <a:rPr lang="zh-CN" altLang="en-US" smtClean="0">
                <a:latin typeface="宋体" panose="02010600030101010101" pitchFamily="2" charset="-122"/>
              </a:rPr>
              <a:t>利用</a:t>
            </a:r>
            <a:r>
              <a:rPr lang="zh-CN" altLang="en-US" smtClean="0"/>
              <a:t>6.4 </a:t>
            </a:r>
            <a:r>
              <a:rPr lang="en-US" altLang="zh-CN" smtClean="0"/>
              <a:t>keV Fe</a:t>
            </a:r>
            <a:r>
              <a:rPr lang="zh-CN" altLang="en-US" smtClean="0">
                <a:latin typeface="宋体" panose="02010600030101010101" pitchFamily="2" charset="-122"/>
              </a:rPr>
              <a:t>线研究黑洞性质</a:t>
            </a:r>
          </a:p>
        </p:txBody>
      </p:sp>
      <p:sp>
        <p:nvSpPr>
          <p:cNvPr id="190467" name="Rectangle 3"/>
          <p:cNvSpPr>
            <a:spLocks noGrp="1" noChangeArrowheads="1"/>
          </p:cNvSpPr>
          <p:nvPr>
            <p:ph type="body" idx="4294967295"/>
          </p:nvPr>
        </p:nvSpPr>
        <p:spPr>
          <a:xfrm>
            <a:off x="250825" y="1341438"/>
            <a:ext cx="4572000" cy="5040312"/>
          </a:xfrm>
        </p:spPr>
        <p:txBody>
          <a:bodyPr/>
          <a:lstStyle/>
          <a:p>
            <a:pPr eaLnBrk="1" hangingPunct="1">
              <a:lnSpc>
                <a:spcPct val="90000"/>
              </a:lnSpc>
            </a:pPr>
            <a:r>
              <a:rPr lang="en-US" altLang="zh-CN" dirty="0" smtClean="0"/>
              <a:t>MCG-6-30-15</a:t>
            </a:r>
            <a:r>
              <a:rPr lang="zh-CN" altLang="en-US" dirty="0" smtClean="0"/>
              <a:t>（</a:t>
            </a:r>
            <a:r>
              <a:rPr lang="zh-CN" altLang="en-US" sz="3600" dirty="0" smtClean="0"/>
              <a:t>赛弗特星系</a:t>
            </a:r>
            <a:r>
              <a:rPr lang="zh-CN" altLang="en-US" dirty="0" smtClean="0"/>
              <a:t>）：</a:t>
            </a:r>
            <a:r>
              <a:rPr lang="en-US" altLang="zh-CN" dirty="0" smtClean="0"/>
              <a:t>X</a:t>
            </a:r>
            <a:r>
              <a:rPr lang="zh-CN" altLang="en-US" dirty="0" smtClean="0"/>
              <a:t>射线波段的铁发射线接近其黑洞的视界</a:t>
            </a:r>
            <a:endParaRPr lang="en-US" altLang="zh-CN" dirty="0" smtClean="0"/>
          </a:p>
          <a:p>
            <a:pPr eaLnBrk="1" hangingPunct="1">
              <a:lnSpc>
                <a:spcPct val="90000"/>
              </a:lnSpc>
            </a:pPr>
            <a:r>
              <a:rPr lang="zh-CN" altLang="en-US" dirty="0" smtClean="0"/>
              <a:t>铁发射线向低能端（红移）延展极其显著，表明来自非常靠近黑洞的区域 （</a:t>
            </a:r>
            <a:r>
              <a:rPr lang="en-US" altLang="zh-CN" dirty="0" smtClean="0"/>
              <a:t>~ 3R</a:t>
            </a:r>
            <a:r>
              <a:rPr lang="en-US" altLang="zh-CN" baseline="-25000" dirty="0" smtClean="0"/>
              <a:t>s</a:t>
            </a:r>
            <a:r>
              <a:rPr lang="zh-CN" altLang="en-US" baseline="-25000" dirty="0" smtClean="0"/>
              <a:t> </a:t>
            </a:r>
            <a:r>
              <a:rPr lang="zh-CN" altLang="en-US" dirty="0" smtClean="0"/>
              <a:t>快转黑洞）</a:t>
            </a:r>
            <a:r>
              <a:rPr lang="en-US" altLang="zh-CN" dirty="0" smtClean="0">
                <a:sym typeface="Wingdings" panose="05000000000000000000" pitchFamily="2" charset="2"/>
              </a:rPr>
              <a:t> </a:t>
            </a:r>
            <a:r>
              <a:rPr lang="zh-CN" altLang="en-US" dirty="0" smtClean="0">
                <a:solidFill>
                  <a:srgbClr val="FFFF00"/>
                </a:solidFill>
              </a:rPr>
              <a:t>引力红移  </a:t>
            </a:r>
            <a:r>
              <a:rPr lang="zh-CN" altLang="en-US" dirty="0" smtClean="0"/>
              <a:t>+  多普勒位移</a:t>
            </a:r>
            <a:endParaRPr lang="en-US" altLang="zh-CN" dirty="0" smtClean="0"/>
          </a:p>
        </p:txBody>
      </p:sp>
      <p:pic>
        <p:nvPicPr>
          <p:cNvPr id="190468" name="Picture 4" descr="grdsh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052513"/>
            <a:ext cx="39782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69" name="AutoShape 5"/>
          <p:cNvSpPr>
            <a:spLocks noChangeArrowheads="1"/>
          </p:cNvSpPr>
          <p:nvPr/>
        </p:nvSpPr>
        <p:spPr bwMode="auto">
          <a:xfrm>
            <a:off x="4876800" y="3124200"/>
            <a:ext cx="733425" cy="1214438"/>
          </a:xfrm>
          <a:prstGeom prst="curvedRightArrow">
            <a:avLst>
              <a:gd name="adj1" fmla="val 33117"/>
              <a:gd name="adj2" fmla="val 66234"/>
              <a:gd name="adj3" fmla="val 33333"/>
            </a:avLst>
          </a:prstGeom>
          <a:solidFill>
            <a:srgbClr val="FF99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endParaRPr lang="zh-CN" altLang="en-US" sz="2400">
              <a:solidFill>
                <a:schemeClr val="tx1"/>
              </a:solidFill>
              <a:latin typeface="Times New Roman" panose="02020603050405020304" pitchFamily="18" charset="0"/>
              <a:ea typeface="华文行楷" panose="02010800040101010101" pitchFamily="2" charset="-122"/>
            </a:endParaRPr>
          </a:p>
        </p:txBody>
      </p:sp>
      <p:sp>
        <p:nvSpPr>
          <p:cNvPr id="190470" name="Text Box 6"/>
          <p:cNvSpPr txBox="1">
            <a:spLocks noChangeArrowheads="1"/>
          </p:cNvSpPr>
          <p:nvPr/>
        </p:nvSpPr>
        <p:spPr bwMode="auto">
          <a:xfrm>
            <a:off x="4859338" y="2276475"/>
            <a:ext cx="1098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a:spcBef>
                <a:spcPct val="0"/>
              </a:spcBef>
              <a:buFontTx/>
              <a:buNone/>
            </a:pPr>
            <a:r>
              <a:rPr lang="zh-CN" altLang="en-US" b="1">
                <a:latin typeface="Times New Roman" panose="02020603050405020304" pitchFamily="18" charset="0"/>
                <a:ea typeface="宋体" panose="02010600030101010101" pitchFamily="2" charset="-122"/>
              </a:rPr>
              <a:t>1/3 </a:t>
            </a:r>
            <a:r>
              <a:rPr lang="en-US" altLang="zh-CN" b="1">
                <a:latin typeface="Times New Roman" panose="02020603050405020304" pitchFamily="18" charset="0"/>
                <a:ea typeface="宋体" panose="02010600030101010101" pitchFamily="2" charset="-122"/>
              </a:rPr>
              <a:t>C</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z="4400" smtClean="0">
                <a:latin typeface="宋体" panose="02010600030101010101" pitchFamily="2" charset="-122"/>
              </a:rPr>
              <a:t>1.1 </a:t>
            </a:r>
            <a:r>
              <a:rPr lang="zh-CN" altLang="en-US" sz="4400" smtClean="0">
                <a:latin typeface="宋体" panose="02010600030101010101" pitchFamily="2" charset="-122"/>
              </a:rPr>
              <a:t>椭圆星系</a:t>
            </a:r>
            <a:endParaRPr lang="zh-CN" altLang="en-US" sz="4400" smtClean="0">
              <a:latin typeface="TT162o00" charset="-122"/>
              <a:ea typeface="TT162o00" charset="-122"/>
            </a:endParaRPr>
          </a:p>
        </p:txBody>
      </p:sp>
      <p:sp>
        <p:nvSpPr>
          <p:cNvPr id="25603" name="Rectangle 3"/>
          <p:cNvSpPr>
            <a:spLocks noGrp="1" noChangeArrowheads="1"/>
          </p:cNvSpPr>
          <p:nvPr>
            <p:ph type="body" idx="1"/>
          </p:nvPr>
        </p:nvSpPr>
        <p:spPr>
          <a:xfrm>
            <a:off x="250825" y="2276475"/>
            <a:ext cx="8763000" cy="1368425"/>
          </a:xfrm>
        </p:spPr>
        <p:txBody>
          <a:bodyPr/>
          <a:lstStyle/>
          <a:p>
            <a:pPr eaLnBrk="1" hangingPunct="1"/>
            <a:r>
              <a:rPr lang="en-US" altLang="zh-CN" smtClean="0"/>
              <a:t>[</a:t>
            </a:r>
            <a:r>
              <a:rPr lang="zh-CN" altLang="en-US" smtClean="0"/>
              <a:t>三维</a:t>
            </a:r>
            <a:r>
              <a:rPr lang="en-US" altLang="zh-CN" smtClean="0"/>
              <a:t>]</a:t>
            </a:r>
            <a:r>
              <a:rPr lang="zh-CN" altLang="en-US" smtClean="0"/>
              <a:t>椭球形的星系，符号为</a:t>
            </a:r>
            <a:r>
              <a:rPr lang="en-US" altLang="zh-CN" smtClean="0"/>
              <a:t>E </a:t>
            </a:r>
          </a:p>
          <a:p>
            <a:pPr eaLnBrk="1" hangingPunct="1"/>
            <a:r>
              <a:rPr lang="zh-CN" altLang="en-US" smtClean="0"/>
              <a:t>按椭率分为</a:t>
            </a:r>
            <a:r>
              <a:rPr lang="en-US" altLang="zh-CN" smtClean="0"/>
              <a:t>E0、E1、... </a:t>
            </a:r>
            <a:r>
              <a:rPr lang="zh-CN" altLang="en-US" smtClean="0"/>
              <a:t>、</a:t>
            </a:r>
            <a:r>
              <a:rPr lang="en-US" altLang="zh-CN" smtClean="0"/>
              <a:t>E7</a:t>
            </a:r>
            <a:r>
              <a:rPr lang="zh-CN" altLang="en-US" smtClean="0"/>
              <a:t>等</a:t>
            </a:r>
            <a:r>
              <a:rPr lang="en-US" altLang="zh-CN" smtClean="0"/>
              <a:t>8</a:t>
            </a:r>
            <a:r>
              <a:rPr lang="zh-CN" altLang="en-US" smtClean="0"/>
              <a:t>个次型</a:t>
            </a:r>
            <a:endParaRPr lang="en-US" altLang="zh-CN" smtClean="0">
              <a:solidFill>
                <a:srgbClr val="00FF00"/>
              </a:solidFill>
            </a:endParaRPr>
          </a:p>
        </p:txBody>
      </p:sp>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1125538"/>
            <a:ext cx="252095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descr="F15-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789363"/>
            <a:ext cx="8763000"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标题 1"/>
          <p:cNvSpPr>
            <a:spLocks noGrp="1"/>
          </p:cNvSpPr>
          <p:nvPr>
            <p:ph type="title"/>
          </p:nvPr>
        </p:nvSpPr>
        <p:spPr/>
        <p:txBody>
          <a:bodyPr/>
          <a:lstStyle/>
          <a:p>
            <a:r>
              <a:rPr lang="en-US" altLang="zh-CN" sz="3200" b="1" dirty="0" smtClean="0"/>
              <a:t>【</a:t>
            </a:r>
            <a:r>
              <a:rPr lang="zh-CN" altLang="en-US" sz="3200" b="1" dirty="0" smtClean="0"/>
              <a:t>新进展</a:t>
            </a:r>
            <a:r>
              <a:rPr lang="en-US" altLang="zh-CN" sz="3200" b="1" dirty="0" smtClean="0"/>
              <a:t>】</a:t>
            </a:r>
            <a:r>
              <a:rPr lang="zh-CN" altLang="en-US" sz="3200" b="1" dirty="0" smtClean="0"/>
              <a:t>视界</a:t>
            </a:r>
            <a:r>
              <a:rPr lang="zh-CN" altLang="en-US" sz="3200" b="1" dirty="0"/>
              <a:t>面望远镜</a:t>
            </a:r>
            <a:r>
              <a:rPr lang="zh-CN" altLang="en-US" sz="3200" b="1" dirty="0" smtClean="0"/>
              <a:t>：拍摄黑洞大头照</a:t>
            </a:r>
            <a:endParaRPr lang="zh-CN" altLang="en-US" sz="3200" dirty="0" smtClean="0"/>
          </a:p>
        </p:txBody>
      </p:sp>
      <p:pic>
        <p:nvPicPr>
          <p:cNvPr id="2" name="内容占位符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67907" y="3798807"/>
            <a:ext cx="4114800" cy="2781300"/>
          </a:xfrm>
        </p:spPr>
      </p:pic>
      <p:pic>
        <p:nvPicPr>
          <p:cNvPr id="20070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4672" y="1161212"/>
            <a:ext cx="4134152" cy="260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710"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720578"/>
            <a:ext cx="4807168" cy="36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702653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（新发现）银河系中央黑洞属性得到进一步确认</a:t>
            </a:r>
            <a:endParaRPr lang="zh-CN" altLang="en-US" sz="2800" dirty="0"/>
          </a:p>
        </p:txBody>
      </p:sp>
      <p:pic>
        <p:nvPicPr>
          <p:cNvPr id="5" name="Picture 4" descr="s2orb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463" y="1844824"/>
            <a:ext cx="4500562"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内容占位符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4862" y="1136249"/>
            <a:ext cx="5253695" cy="5257800"/>
          </a:xfrm>
        </p:spPr>
      </p:pic>
      <p:sp>
        <p:nvSpPr>
          <p:cNvPr id="3" name="文本框 2"/>
          <p:cNvSpPr txBox="1"/>
          <p:nvPr/>
        </p:nvSpPr>
        <p:spPr>
          <a:xfrm>
            <a:off x="104862" y="5570656"/>
            <a:ext cx="5544616"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800" b="0" i="0" u="none" strike="noStrike" kern="1200" cap="none" spc="0" normalizeH="0" baseline="0" noProof="0" dirty="0" smtClean="0">
                <a:ln>
                  <a:noFill/>
                </a:ln>
                <a:solidFill>
                  <a:srgbClr val="00FF00"/>
                </a:solidFill>
                <a:effectLst/>
                <a:uLnTx/>
                <a:uFillTx/>
                <a:latin typeface="黑体"/>
                <a:ea typeface="黑体"/>
                <a:cs typeface="+mn-cs"/>
              </a:rPr>
              <a:t>视界附近的</a:t>
            </a:r>
            <a:r>
              <a:rPr kumimoji="0" lang="en-US" altLang="zh-CN" sz="4800" b="0" i="0" u="none" strike="noStrike" kern="1200" cap="none" spc="0" normalizeH="0" baseline="0" noProof="0" dirty="0" smtClean="0">
                <a:ln>
                  <a:noFill/>
                </a:ln>
                <a:solidFill>
                  <a:srgbClr val="00FF00"/>
                </a:solidFill>
                <a:effectLst/>
                <a:uLnTx/>
                <a:uFillTx/>
                <a:latin typeface="黑体"/>
                <a:ea typeface="黑体"/>
                <a:cs typeface="+mn-cs"/>
              </a:rPr>
              <a:t>3</a:t>
            </a:r>
            <a:r>
              <a:rPr kumimoji="0" lang="zh-CN" altLang="en-US" sz="4800" b="0" i="0" u="none" strike="noStrike" kern="1200" cap="none" spc="0" normalizeH="0" baseline="0" noProof="0" dirty="0" smtClean="0">
                <a:ln>
                  <a:noFill/>
                </a:ln>
                <a:solidFill>
                  <a:srgbClr val="00FF00"/>
                </a:solidFill>
                <a:effectLst/>
                <a:uLnTx/>
                <a:uFillTx/>
                <a:latin typeface="黑体"/>
                <a:ea typeface="黑体"/>
                <a:cs typeface="+mn-cs"/>
              </a:rPr>
              <a:t>次爆发</a:t>
            </a:r>
            <a:endParaRPr kumimoji="0" lang="en-US" altLang="zh-CN" sz="4800" b="0" i="0" u="none" strike="noStrike" kern="1200" cap="none" spc="0" normalizeH="0" baseline="0" noProof="0" dirty="0" smtClean="0">
              <a:ln>
                <a:noFill/>
              </a:ln>
              <a:solidFill>
                <a:srgbClr val="00FF00"/>
              </a:solidFill>
              <a:effectLst/>
              <a:uLnTx/>
              <a:uFillTx/>
              <a:latin typeface="黑体"/>
              <a:ea typeface="黑体"/>
              <a:cs typeface="+mn-cs"/>
            </a:endParaRPr>
          </a:p>
        </p:txBody>
      </p:sp>
      <p:sp>
        <p:nvSpPr>
          <p:cNvPr id="6" name="文本框 5"/>
          <p:cNvSpPr txBox="1"/>
          <p:nvPr/>
        </p:nvSpPr>
        <p:spPr>
          <a:xfrm>
            <a:off x="5295363" y="4370327"/>
            <a:ext cx="3911219"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0" i="0" u="none" strike="noStrike" kern="1200" cap="none" spc="0" normalizeH="0" baseline="0" noProof="0" dirty="0" smtClean="0">
                <a:ln>
                  <a:noFill/>
                </a:ln>
                <a:solidFill>
                  <a:srgbClr val="FF0000"/>
                </a:solidFill>
                <a:effectLst/>
                <a:uLnTx/>
                <a:uFillTx/>
                <a:latin typeface="黑体"/>
                <a:ea typeface="黑体"/>
                <a:cs typeface="+mn-cs"/>
              </a:rPr>
              <a:t>S2</a:t>
            </a:r>
            <a:r>
              <a:rPr kumimoji="0" lang="zh-CN" altLang="en-US" sz="3600" b="0" i="0" u="none" strike="noStrike" kern="1200" cap="none" spc="0" normalizeH="0" baseline="0" noProof="0" dirty="0" smtClean="0">
                <a:ln>
                  <a:noFill/>
                </a:ln>
                <a:solidFill>
                  <a:srgbClr val="FF0000"/>
                </a:solidFill>
                <a:effectLst/>
                <a:uLnTx/>
                <a:uFillTx/>
                <a:latin typeface="黑体"/>
                <a:ea typeface="黑体"/>
                <a:cs typeface="+mn-cs"/>
              </a:rPr>
              <a:t>近黑洞点附近时的红外辐射</a:t>
            </a:r>
            <a:endParaRPr kumimoji="0" lang="zh-CN" altLang="en-US" sz="3600" b="0" i="0" u="none" strike="noStrike" kern="1200" cap="none" spc="0" normalizeH="0" baseline="0" noProof="0" dirty="0">
              <a:ln>
                <a:noFill/>
              </a:ln>
              <a:solidFill>
                <a:srgbClr val="FF0000"/>
              </a:solidFill>
              <a:effectLst/>
              <a:uLnTx/>
              <a:uFillTx/>
              <a:latin typeface="黑体"/>
              <a:ea typeface="黑体"/>
              <a:cs typeface="+mn-cs"/>
            </a:endParaRPr>
          </a:p>
        </p:txBody>
      </p:sp>
    </p:spTree>
    <p:extLst>
      <p:ext uri="{BB962C8B-B14F-4D97-AF65-F5344CB8AC3E}">
        <p14:creationId xmlns:p14="http://schemas.microsoft.com/office/powerpoint/2010/main" val="169334627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pPr algn="l"/>
            <a:r>
              <a:rPr lang="zh-CN" altLang="en-US" sz="4400" smtClean="0"/>
              <a:t>椭圆星系的基本特征 </a:t>
            </a:r>
          </a:p>
        </p:txBody>
      </p:sp>
      <p:sp>
        <p:nvSpPr>
          <p:cNvPr id="27651" name="Rectangle 3"/>
          <p:cNvSpPr>
            <a:spLocks noGrp="1" noChangeArrowheads="1"/>
          </p:cNvSpPr>
          <p:nvPr>
            <p:ph type="body" idx="4294967295"/>
          </p:nvPr>
        </p:nvSpPr>
        <p:spPr>
          <a:xfrm>
            <a:off x="250825" y="1557338"/>
            <a:ext cx="4537075" cy="4464050"/>
          </a:xfrm>
        </p:spPr>
        <p:txBody>
          <a:bodyPr/>
          <a:lstStyle/>
          <a:p>
            <a:pPr eaLnBrk="1" hangingPunct="1"/>
            <a:r>
              <a:rPr lang="zh-CN" altLang="en-US" smtClean="0"/>
              <a:t>没有星系盘</a:t>
            </a:r>
          </a:p>
          <a:p>
            <a:pPr eaLnBrk="1" hangingPunct="1"/>
            <a:r>
              <a:rPr lang="zh-CN" altLang="en-US" smtClean="0"/>
              <a:t>颜色偏红，主要由低质量年老恒星组成</a:t>
            </a:r>
          </a:p>
          <a:p>
            <a:pPr eaLnBrk="1" hangingPunct="1"/>
            <a:endParaRPr lang="zh-CN" altLang="en-US" smtClean="0"/>
          </a:p>
          <a:p>
            <a:pPr eaLnBrk="1" hangingPunct="1"/>
            <a:r>
              <a:rPr lang="zh-CN" altLang="en-US" smtClean="0"/>
              <a:t>几乎没有气体与尘埃</a:t>
            </a:r>
          </a:p>
          <a:p>
            <a:pPr eaLnBrk="1" hangingPunct="1"/>
            <a:r>
              <a:rPr lang="zh-CN" altLang="en-US" smtClean="0"/>
              <a:t>几乎没有恒星形成</a:t>
            </a:r>
          </a:p>
          <a:p>
            <a:pPr eaLnBrk="1" hangingPunct="1"/>
            <a:r>
              <a:rPr lang="zh-CN" altLang="en-US" smtClean="0"/>
              <a:t>几乎没有年轻恒星</a:t>
            </a:r>
          </a:p>
        </p:txBody>
      </p:sp>
      <p:pic>
        <p:nvPicPr>
          <p:cNvPr id="27652" name="Picture 4" descr="m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052513"/>
            <a:ext cx="4064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6"/>
          <p:cNvSpPr txBox="1">
            <a:spLocks noChangeArrowheads="1"/>
          </p:cNvSpPr>
          <p:nvPr/>
        </p:nvSpPr>
        <p:spPr bwMode="auto">
          <a:xfrm>
            <a:off x="4890913" y="4605628"/>
            <a:ext cx="40640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3200">
                <a:solidFill>
                  <a:schemeClr val="bg1"/>
                </a:solidFill>
                <a:latin typeface="Arial" panose="020B0604020202020204" pitchFamily="34" charset="0"/>
                <a:ea typeface="黑体" panose="02010609060101010101" pitchFamily="49" charset="-122"/>
              </a:defRPr>
            </a:lvl1pPr>
            <a:lvl2pPr marL="742950" indent="-285750">
              <a:spcBef>
                <a:spcPct val="20000"/>
              </a:spcBef>
              <a:buFont typeface="Times" panose="02020603050405020304" pitchFamily="18" charset="0"/>
              <a:buChar char="•"/>
              <a:defRPr sz="2800">
                <a:solidFill>
                  <a:schemeClr val="bg1"/>
                </a:solidFill>
                <a:latin typeface="Arial" panose="020B0604020202020204" pitchFamily="34" charset="0"/>
                <a:ea typeface="黑体" panose="02010609060101010101" pitchFamily="49" charset="-122"/>
              </a:defRPr>
            </a:lvl2pPr>
            <a:lvl3pPr marL="1143000" indent="-228600">
              <a:spcBef>
                <a:spcPct val="20000"/>
              </a:spcBef>
              <a:buFont typeface="Wingdings" panose="05000000000000000000" pitchFamily="2" charset="2"/>
              <a:buChar char="§"/>
              <a:defRPr sz="2400">
                <a:solidFill>
                  <a:schemeClr val="bg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bg1"/>
                </a:solidFill>
                <a:latin typeface="Arial" panose="020B0604020202020204" pitchFamily="34" charset="0"/>
                <a:ea typeface="黑体" panose="02010609060101010101" pitchFamily="49" charset="-122"/>
              </a:defRPr>
            </a:lvl9pPr>
          </a:lstStyle>
          <a:p>
            <a:pPr eaLnBrk="1" hangingPunct="1">
              <a:lnSpc>
                <a:spcPct val="90000"/>
              </a:lnSpc>
              <a:buNone/>
            </a:pPr>
            <a:r>
              <a:rPr lang="en-US" altLang="zh-CN" sz="2400" dirty="0"/>
              <a:t>M87</a:t>
            </a:r>
            <a:r>
              <a:rPr lang="zh-CN" altLang="en-US" sz="2400" dirty="0"/>
              <a:t>（</a:t>
            </a:r>
            <a:r>
              <a:rPr lang="en-US" altLang="zh-CN" sz="2400" dirty="0"/>
              <a:t>NGC4486</a:t>
            </a:r>
            <a:r>
              <a:rPr lang="zh-CN" altLang="en-US" sz="2400" dirty="0"/>
              <a:t>）</a:t>
            </a:r>
            <a:r>
              <a:rPr lang="en-US" altLang="zh-CN" sz="2400" dirty="0"/>
              <a:t>, E1</a:t>
            </a:r>
            <a:r>
              <a:rPr lang="zh-CN" altLang="en-US" sz="2400" dirty="0"/>
              <a:t>型椭圆星系。距离</a:t>
            </a:r>
            <a:r>
              <a:rPr lang="en-US" altLang="zh-CN" sz="2400" dirty="0"/>
              <a:t>4400</a:t>
            </a:r>
            <a:r>
              <a:rPr lang="zh-CN" altLang="en-US" sz="2400" dirty="0"/>
              <a:t>万光年。质量约为银河系</a:t>
            </a:r>
            <a:r>
              <a:rPr lang="en-US" altLang="zh-CN" sz="2400" dirty="0"/>
              <a:t>200</a:t>
            </a:r>
            <a:r>
              <a:rPr lang="zh-CN" altLang="en-US" sz="2400" dirty="0"/>
              <a:t>倍，中央黑洞质量约</a:t>
            </a:r>
            <a:r>
              <a:rPr lang="en-US" altLang="zh-CN" sz="2400" dirty="0"/>
              <a:t>60</a:t>
            </a:r>
            <a:r>
              <a:rPr lang="zh-CN" altLang="en-US" sz="2400" dirty="0"/>
              <a:t>亿倍</a:t>
            </a:r>
            <a:r>
              <a:rPr lang="zh-CN" altLang="en-US" sz="2400" dirty="0" smtClean="0"/>
              <a:t>太阳质量</a:t>
            </a:r>
            <a:endParaRPr lang="zh-CN" altLang="en-US" sz="2400"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ANU_2003">
  <a:themeElements>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NU_2003">
      <a:majorFont>
        <a:latin typeface="Arial Narrow"/>
        <a:ea typeface="华文中宋"/>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ea typeface="华文行楷" pitchFamily="2" charset="-122"/>
          </a:defRPr>
        </a:defPPr>
      </a:lstStyle>
    </a:lnDef>
  </a:objectDefaults>
  <a:extraClrSchemeLst>
    <a:extraClrScheme>
      <a:clrScheme name="ANU_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_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_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_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_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_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_2003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_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_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_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_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_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Designs\ANU_2003.pot</Template>
  <TotalTime>10335</TotalTime>
  <Words>2912</Words>
  <Application>Microsoft Office PowerPoint</Application>
  <PresentationFormat>全屏显示(4:3)</PresentationFormat>
  <Paragraphs>333</Paragraphs>
  <Slides>81</Slides>
  <Notes>76</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96" baseType="lpstr">
      <vt:lpstr>TT162o00</vt:lpstr>
      <vt:lpstr>黑体</vt:lpstr>
      <vt:lpstr>华文行楷</vt:lpstr>
      <vt:lpstr>华文新魏</vt:lpstr>
      <vt:lpstr>华文中宋</vt:lpstr>
      <vt:lpstr>楷体_GB2312</vt:lpstr>
      <vt:lpstr>宋体</vt:lpstr>
      <vt:lpstr>Arial</vt:lpstr>
      <vt:lpstr>Arial Narrow</vt:lpstr>
      <vt:lpstr>Times</vt:lpstr>
      <vt:lpstr>Times New Roman</vt:lpstr>
      <vt:lpstr>Verdana</vt:lpstr>
      <vt:lpstr>Wingdings</vt:lpstr>
      <vt:lpstr>ANU_2003</vt:lpstr>
      <vt:lpstr>Equation</vt:lpstr>
      <vt:lpstr>PowerPoint 演示文稿</vt:lpstr>
      <vt:lpstr>本讲内容</vt:lpstr>
      <vt:lpstr>教材学习</vt:lpstr>
      <vt:lpstr>1、星系的分类</vt:lpstr>
      <vt:lpstr>盘状星系的随机取向</vt:lpstr>
      <vt:lpstr>星系具有不同的形状与大小</vt:lpstr>
      <vt:lpstr>星系的哈勃分类</vt:lpstr>
      <vt:lpstr>1.1 椭圆星系</vt:lpstr>
      <vt:lpstr>椭圆星系的基本特征 </vt:lpstr>
      <vt:lpstr>椭圆星系差别巨大</vt:lpstr>
      <vt:lpstr>恒星运动确定星系形态：椭圆星系</vt:lpstr>
      <vt:lpstr>1.2 旋涡星系</vt:lpstr>
      <vt:lpstr>旋涡星系分为3个次型： Sa, Sb, Sc</vt:lpstr>
      <vt:lpstr>旋涡星系的基本特征 </vt:lpstr>
      <vt:lpstr>草帽星系[M104,  ~侧向Sa型旋涡星系] </vt:lpstr>
      <vt:lpstr>1.3 棒旋星系</vt:lpstr>
      <vt:lpstr>棒旋星系的3个次型： SBa,SBb, SBc </vt:lpstr>
      <vt:lpstr>恒星运动确定星系形态：棒旋星系</vt:lpstr>
      <vt:lpstr>1.4  透镜状星系</vt:lpstr>
      <vt:lpstr>1.5 不规则星系</vt:lpstr>
      <vt:lpstr>星系的哈勃序列没有HR图的演化意义！</vt:lpstr>
      <vt:lpstr>2、银河系概观</vt:lpstr>
      <vt:lpstr>PowerPoint 演示文稿</vt:lpstr>
      <vt:lpstr>银河系是一个棒旋星系，SBb[c]型</vt:lpstr>
      <vt:lpstr>银河系的大小</vt:lpstr>
      <vt:lpstr>3、星系中的恒星[形成]</vt:lpstr>
      <vt:lpstr>PowerPoint 演示文稿</vt:lpstr>
      <vt:lpstr>旋臂为什么会长期存在？</vt:lpstr>
      <vt:lpstr>4、银河系内的恒星</vt:lpstr>
      <vt:lpstr>恒星年龄</vt:lpstr>
      <vt:lpstr>银河系的化学演化</vt:lpstr>
      <vt:lpstr>银河系的化学演化</vt:lpstr>
      <vt:lpstr>恒星元素丰度与恒星年龄相关</vt:lpstr>
      <vt:lpstr>恒星元素丰度与恒星年龄相关</vt:lpstr>
      <vt:lpstr>5、星系由暗物质主导[质量]</vt:lpstr>
      <vt:lpstr>[旋涡] 星系的自转曲线</vt:lpstr>
      <vt:lpstr>PowerPoint 演示文稿</vt:lpstr>
      <vt:lpstr>银河系由暗物质主导</vt:lpstr>
      <vt:lpstr>太阳轨道以内的银河系质量</vt:lpstr>
      <vt:lpstr>椭圆星系的热气体</vt:lpstr>
      <vt:lpstr>暗物质是什么？</vt:lpstr>
      <vt:lpstr>MACHOs远不能解释银晕中的暗物质数量</vt:lpstr>
      <vt:lpstr>子弹星系团：暗物质的证据</vt:lpstr>
      <vt:lpstr>暗物质粒子探测卫星                                  Dark Matter Particle Explorer（DAMPE） </vt:lpstr>
      <vt:lpstr>6.  类星体与活动星系核</vt:lpstr>
      <vt:lpstr>6.1 类星体</vt:lpstr>
      <vt:lpstr>PowerPoint 演示文稿</vt:lpstr>
      <vt:lpstr>PowerPoint 演示文稿</vt:lpstr>
      <vt:lpstr>PowerPoint 演示文稿</vt:lpstr>
      <vt:lpstr>PowerPoint 演示文稿</vt:lpstr>
      <vt:lpstr>类星体是核心在剧烈活动的星系</vt:lpstr>
      <vt:lpstr>6.2  活动星系核 Active Galactic Nuclei [AGNs]</vt:lpstr>
      <vt:lpstr>活动星系核的观测特征[区别于正常星系]</vt:lpstr>
      <vt:lpstr>PowerPoint 演示文稿</vt:lpstr>
      <vt:lpstr>赛弗特星系 Seyfert galaxies</vt:lpstr>
      <vt:lpstr>射电星系</vt:lpstr>
      <vt:lpstr>6.3  活动星系核的理论模型</vt:lpstr>
      <vt:lpstr>快速变化表明辐射区小</vt:lpstr>
      <vt:lpstr>AGNs的能源</vt:lpstr>
      <vt:lpstr>爱丁顿 Eddington光度</vt:lpstr>
      <vt:lpstr>为什么是超大质量黑洞？</vt:lpstr>
      <vt:lpstr>超大质量（106-1010 M⊙）黑洞密度</vt:lpstr>
      <vt:lpstr>超大质量黑洞的吸积率</vt:lpstr>
      <vt:lpstr>活动星系核的统一模型</vt:lpstr>
      <vt:lpstr>正看 vs 侧看</vt:lpstr>
      <vt:lpstr>正向</vt:lpstr>
      <vt:lpstr>侧向</vt:lpstr>
      <vt:lpstr>耀变体 [blazars]</vt:lpstr>
      <vt:lpstr>喷流的视超光速运动 Superluminal Motion</vt:lpstr>
      <vt:lpstr>视超光速运动的几何解释</vt:lpstr>
      <vt:lpstr>正常星系与活动星系核</vt:lpstr>
      <vt:lpstr>正常星系的暂态活动：潮汐撕碎事件TDE</vt:lpstr>
      <vt:lpstr>银河系中心偶尔表现出类AGN特性</vt:lpstr>
      <vt:lpstr>7、超大质量黑洞的观测证据</vt:lpstr>
      <vt:lpstr>室女星系团中巨椭圆星系 NGC 4261的尘埃环</vt:lpstr>
      <vt:lpstr>巨椭圆星系M87核心区快速旋转的气体盘 </vt:lpstr>
      <vt:lpstr>PowerPoint 演示文稿</vt:lpstr>
      <vt:lpstr>银河系中心的黑洞质量</vt:lpstr>
      <vt:lpstr>利用6.4 keV Fe线研究黑洞性质</vt:lpstr>
      <vt:lpstr>【新进展】视界面望远镜：拍摄黑洞大头照</vt:lpstr>
      <vt:lpstr>（新发现）银河系中央黑洞属性得到进一步确认</vt:lpstr>
    </vt:vector>
  </TitlesOfParts>
  <Company>THCA-Tsinghua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L17 Galaxies</dc:title>
  <dc:creator>Youhong Zhang</dc:creator>
  <cp:lastModifiedBy>zhangyh</cp:lastModifiedBy>
  <cp:revision>511</cp:revision>
  <cp:lastPrinted>2003-02-26T04:55:41Z</cp:lastPrinted>
  <dcterms:created xsi:type="dcterms:W3CDTF">2000-08-31T04:58:12Z</dcterms:created>
  <dcterms:modified xsi:type="dcterms:W3CDTF">2019-05-20T08:24:21Z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90</vt:i4>
  </property>
  <property fmtid="{D5CDD505-2E9C-101B-9397-08002B2CF9AE}" pid="5" name="ScreenSize">
    <vt:i4>1</vt:i4>
  </property>
  <property fmtid="{D5CDD505-2E9C-101B-9397-08002B2CF9AE}" pid="6" name="ScreenUsage">
    <vt:i4>2</vt:i4>
  </property>
  <property fmtid="{D5CDD505-2E9C-101B-9397-08002B2CF9AE}" pid="7" name="MailAddress">
    <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C:\My Documents\ANU Teaching\ASTR1001\web</vt:lpwstr>
  </property>
</Properties>
</file>